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35"/>
  </p:notesMasterIdLst>
  <p:sldIdLst>
    <p:sldId id="256" r:id="rId2"/>
    <p:sldId id="257" r:id="rId3"/>
    <p:sldId id="258" r:id="rId4"/>
    <p:sldId id="259" r:id="rId5"/>
    <p:sldId id="260" r:id="rId6"/>
    <p:sldId id="319" r:id="rId7"/>
    <p:sldId id="320" r:id="rId8"/>
    <p:sldId id="321" r:id="rId9"/>
    <p:sldId id="322" r:id="rId10"/>
    <p:sldId id="323" r:id="rId11"/>
    <p:sldId id="324" r:id="rId12"/>
    <p:sldId id="325" r:id="rId13"/>
    <p:sldId id="326" r:id="rId14"/>
    <p:sldId id="327" r:id="rId15"/>
    <p:sldId id="328" r:id="rId16"/>
    <p:sldId id="329" r:id="rId17"/>
    <p:sldId id="330" r:id="rId18"/>
    <p:sldId id="331" r:id="rId19"/>
    <p:sldId id="332" r:id="rId20"/>
    <p:sldId id="333" r:id="rId21"/>
    <p:sldId id="334" r:id="rId22"/>
    <p:sldId id="335" r:id="rId23"/>
    <p:sldId id="336" r:id="rId24"/>
    <p:sldId id="301" r:id="rId25"/>
    <p:sldId id="337" r:id="rId26"/>
    <p:sldId id="338" r:id="rId27"/>
    <p:sldId id="339" r:id="rId28"/>
    <p:sldId id="340" r:id="rId29"/>
    <p:sldId id="341" r:id="rId30"/>
    <p:sldId id="342" r:id="rId31"/>
    <p:sldId id="343" r:id="rId32"/>
    <p:sldId id="268" r:id="rId33"/>
    <p:sldId id="269" r:id="rId34"/>
  </p:sldIdLst>
  <p:sldSz cx="9144000" cy="5143500" type="screen16x9"/>
  <p:notesSz cx="6858000" cy="9144000"/>
  <p:embeddedFontLst>
    <p:embeddedFont>
      <p:font typeface="Aptos Narrow" panose="020B0004020202020204" pitchFamily="34" charset="0"/>
      <p:regular r:id="rId36"/>
      <p:bold r:id="rId37"/>
      <p:italic r:id="rId38"/>
      <p:boldItalic r:id="rId39"/>
    </p:embeddedFont>
    <p:embeddedFont>
      <p:font typeface="EB Garamond SemiBold" panose="00000700000000000000" pitchFamily="2" charset="0"/>
      <p:regular r:id="rId40"/>
      <p:bold r:id="rId41"/>
      <p:italic r:id="rId42"/>
      <p:boldItalic r:id="rId43"/>
    </p:embeddedFont>
    <p:embeddedFont>
      <p:font typeface="Proxima Nova"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912"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02cc3ff2ac_0_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7" name="Google Shape;267;g302cc3ff2a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F4F09260-CE7F-2DF5-B1A0-A675C8EC7742}"/>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AA6932CE-6751-C1AB-2E7A-10DE20CF0C9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88285128-EA3F-1069-F510-FDC142FDC2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74514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7C3611B5-1114-4C87-7513-501B2B4C513A}"/>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C081FE9D-158E-0C51-67FC-9AE3127BA4B4}"/>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214AE124-E60D-CAC0-894F-97D7DD29D3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729500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173BDF65-2B3B-6C99-028C-BD585B1D4CDC}"/>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0772C10C-376E-3584-CFFD-5E758536A13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BA0E416F-1ABD-64BB-B8CE-AA3BD8E95C0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14337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F08F4955-ABBF-484F-AB25-F2FD45249070}"/>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7D669B41-2628-7279-36DF-0AE1308E237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C5043B25-90A4-B10D-25AA-FD2E85EC4E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244084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D850F144-8A6A-3905-7E31-1A4F463AEE3C}"/>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0DEC523C-D1CD-A600-CD4D-78B189EAEF9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E698986F-67A2-DCF0-5D41-987D124FC13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650596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21A8AF5F-1BAC-0527-4DAC-012B5A4BB96C}"/>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959CE0B1-E31E-5026-F5F1-520450883EA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34E1B922-B5E5-CA4E-F5B0-96B5F343D2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78185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5DD96DC9-ACD8-27C8-6232-36ACC8403B48}"/>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F3D86829-B13F-1433-A259-C0A94719294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5234FD6A-3B84-CB94-5EC8-821A8BC8FA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805167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314A7C9C-D269-DEFF-5F65-E4D8B2C1C360}"/>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2CE702BE-BE2D-E2FD-9048-ED92B11B68C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366259E5-2457-6B56-C34C-A2487C730B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0184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47767CE2-BBFE-8F6F-214E-B495E239AE59}"/>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03748290-CFD3-92B7-F0EC-B772EDBCE6D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845CBD0B-9B56-7A5E-CE44-2D91E05001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73405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520BCAE4-C824-0D70-52D5-7714737F4BC5}"/>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9AB7C6F6-C4DA-7070-AFED-185D25DC246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A9637CA6-1D79-26B0-53A1-0818F72FE35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356155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274" name="Google Shape;27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7E28A5A0-CDE9-69F4-2095-72767348510B}"/>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C77E3A2B-E106-1C14-6ECC-A4D309105C5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88A0463B-85E8-A4CA-1F48-664E1CE161D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029116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203DE77E-DD38-FFEF-D6C7-F74DF9A96F57}"/>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9AC00579-6D91-622B-A332-057530ED546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3CDC5ED1-5115-A05B-2BB5-7D4A126222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68897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45726B3A-391D-5A37-97AE-EF65053CA9C3}"/>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3DDFB5D1-DC8F-0E3A-F028-601D5CE411C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A2E15595-ADEF-EFE8-CD45-2F5B41C90A8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131962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58C69C9A-5E5A-3EC7-06C3-FCC7199C844D}"/>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DEC00557-CA1C-4826-0B5D-856CEE9D6DC3}"/>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3D3FC547-3C24-D611-91DD-4E713E05B31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439165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a:extLst>
            <a:ext uri="{FF2B5EF4-FFF2-40B4-BE49-F238E27FC236}">
              <a16:creationId xmlns:a16="http://schemas.microsoft.com/office/drawing/2014/main" id="{2D986A5D-3F0A-A181-E18A-FF18268036FB}"/>
            </a:ext>
          </a:extLst>
        </p:cNvPr>
        <p:cNvGrpSpPr/>
        <p:nvPr/>
      </p:nvGrpSpPr>
      <p:grpSpPr>
        <a:xfrm>
          <a:off x="0" y="0"/>
          <a:ext cx="0" cy="0"/>
          <a:chOff x="0" y="0"/>
          <a:chExt cx="0" cy="0"/>
        </a:xfrm>
      </p:grpSpPr>
      <p:sp>
        <p:nvSpPr>
          <p:cNvPr id="293" name="Google Shape;293;p4:notes">
            <a:extLst>
              <a:ext uri="{FF2B5EF4-FFF2-40B4-BE49-F238E27FC236}">
                <a16:creationId xmlns:a16="http://schemas.microsoft.com/office/drawing/2014/main" id="{99E9A848-7E4A-C521-14E9-BC50BB04B16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4:notes">
            <a:extLst>
              <a:ext uri="{FF2B5EF4-FFF2-40B4-BE49-F238E27FC236}">
                <a16:creationId xmlns:a16="http://schemas.microsoft.com/office/drawing/2014/main" id="{9C4D2F3E-3A27-FE55-64AF-F740F90BEFC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19577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a:extLst>
            <a:ext uri="{FF2B5EF4-FFF2-40B4-BE49-F238E27FC236}">
              <a16:creationId xmlns:a16="http://schemas.microsoft.com/office/drawing/2014/main" id="{31F8FDD0-A8C1-695F-BC79-62EF708A3583}"/>
            </a:ext>
          </a:extLst>
        </p:cNvPr>
        <p:cNvGrpSpPr/>
        <p:nvPr/>
      </p:nvGrpSpPr>
      <p:grpSpPr>
        <a:xfrm>
          <a:off x="0" y="0"/>
          <a:ext cx="0" cy="0"/>
          <a:chOff x="0" y="0"/>
          <a:chExt cx="0" cy="0"/>
        </a:xfrm>
      </p:grpSpPr>
      <p:sp>
        <p:nvSpPr>
          <p:cNvPr id="293" name="Google Shape;293;p4:notes">
            <a:extLst>
              <a:ext uri="{FF2B5EF4-FFF2-40B4-BE49-F238E27FC236}">
                <a16:creationId xmlns:a16="http://schemas.microsoft.com/office/drawing/2014/main" id="{5251E513-63F9-21B4-36F2-F170AE3BC4EE}"/>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4:notes">
            <a:extLst>
              <a:ext uri="{FF2B5EF4-FFF2-40B4-BE49-F238E27FC236}">
                <a16:creationId xmlns:a16="http://schemas.microsoft.com/office/drawing/2014/main" id="{4B3AEA56-D9B8-1D10-5DE9-093AB81E8F5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399940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a:extLst>
            <a:ext uri="{FF2B5EF4-FFF2-40B4-BE49-F238E27FC236}">
              <a16:creationId xmlns:a16="http://schemas.microsoft.com/office/drawing/2014/main" id="{5966D95B-F767-9387-E5B6-D53C5981AD41}"/>
            </a:ext>
          </a:extLst>
        </p:cNvPr>
        <p:cNvGrpSpPr/>
        <p:nvPr/>
      </p:nvGrpSpPr>
      <p:grpSpPr>
        <a:xfrm>
          <a:off x="0" y="0"/>
          <a:ext cx="0" cy="0"/>
          <a:chOff x="0" y="0"/>
          <a:chExt cx="0" cy="0"/>
        </a:xfrm>
      </p:grpSpPr>
      <p:sp>
        <p:nvSpPr>
          <p:cNvPr id="293" name="Google Shape;293;p4:notes">
            <a:extLst>
              <a:ext uri="{FF2B5EF4-FFF2-40B4-BE49-F238E27FC236}">
                <a16:creationId xmlns:a16="http://schemas.microsoft.com/office/drawing/2014/main" id="{DCB709CA-50C4-3A61-53E1-3CE8FBA9DDD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4:notes">
            <a:extLst>
              <a:ext uri="{FF2B5EF4-FFF2-40B4-BE49-F238E27FC236}">
                <a16:creationId xmlns:a16="http://schemas.microsoft.com/office/drawing/2014/main" id="{A22D740F-20F1-31E8-902E-542B5E8A66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3505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a:extLst>
            <a:ext uri="{FF2B5EF4-FFF2-40B4-BE49-F238E27FC236}">
              <a16:creationId xmlns:a16="http://schemas.microsoft.com/office/drawing/2014/main" id="{FC38B929-6731-D2AA-E875-D0B8E751A2C7}"/>
            </a:ext>
          </a:extLst>
        </p:cNvPr>
        <p:cNvGrpSpPr/>
        <p:nvPr/>
      </p:nvGrpSpPr>
      <p:grpSpPr>
        <a:xfrm>
          <a:off x="0" y="0"/>
          <a:ext cx="0" cy="0"/>
          <a:chOff x="0" y="0"/>
          <a:chExt cx="0" cy="0"/>
        </a:xfrm>
      </p:grpSpPr>
      <p:sp>
        <p:nvSpPr>
          <p:cNvPr id="293" name="Google Shape;293;p4:notes">
            <a:extLst>
              <a:ext uri="{FF2B5EF4-FFF2-40B4-BE49-F238E27FC236}">
                <a16:creationId xmlns:a16="http://schemas.microsoft.com/office/drawing/2014/main" id="{7B7DA96E-657F-BA03-6BD2-362F33706B4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4:notes">
            <a:extLst>
              <a:ext uri="{FF2B5EF4-FFF2-40B4-BE49-F238E27FC236}">
                <a16:creationId xmlns:a16="http://schemas.microsoft.com/office/drawing/2014/main" id="{DB5A63F6-8D89-9AC8-155B-16317A2289A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011244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a:extLst>
            <a:ext uri="{FF2B5EF4-FFF2-40B4-BE49-F238E27FC236}">
              <a16:creationId xmlns:a16="http://schemas.microsoft.com/office/drawing/2014/main" id="{7980E803-615D-71C5-AC95-6ED41BA76527}"/>
            </a:ext>
          </a:extLst>
        </p:cNvPr>
        <p:cNvGrpSpPr/>
        <p:nvPr/>
      </p:nvGrpSpPr>
      <p:grpSpPr>
        <a:xfrm>
          <a:off x="0" y="0"/>
          <a:ext cx="0" cy="0"/>
          <a:chOff x="0" y="0"/>
          <a:chExt cx="0" cy="0"/>
        </a:xfrm>
      </p:grpSpPr>
      <p:sp>
        <p:nvSpPr>
          <p:cNvPr id="293" name="Google Shape;293;p4:notes">
            <a:extLst>
              <a:ext uri="{FF2B5EF4-FFF2-40B4-BE49-F238E27FC236}">
                <a16:creationId xmlns:a16="http://schemas.microsoft.com/office/drawing/2014/main" id="{BE9C2F90-2292-43BC-A6F3-BC4E7ED8BF4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4:notes">
            <a:extLst>
              <a:ext uri="{FF2B5EF4-FFF2-40B4-BE49-F238E27FC236}">
                <a16:creationId xmlns:a16="http://schemas.microsoft.com/office/drawing/2014/main" id="{D3F76983-1210-2A00-82B7-284EEF8132B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882941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a:extLst>
            <a:ext uri="{FF2B5EF4-FFF2-40B4-BE49-F238E27FC236}">
              <a16:creationId xmlns:a16="http://schemas.microsoft.com/office/drawing/2014/main" id="{E14B5B27-857D-7703-8C6B-9CB8BE2B4169}"/>
            </a:ext>
          </a:extLst>
        </p:cNvPr>
        <p:cNvGrpSpPr/>
        <p:nvPr/>
      </p:nvGrpSpPr>
      <p:grpSpPr>
        <a:xfrm>
          <a:off x="0" y="0"/>
          <a:ext cx="0" cy="0"/>
          <a:chOff x="0" y="0"/>
          <a:chExt cx="0" cy="0"/>
        </a:xfrm>
      </p:grpSpPr>
      <p:sp>
        <p:nvSpPr>
          <p:cNvPr id="293" name="Google Shape;293;p4:notes">
            <a:extLst>
              <a:ext uri="{FF2B5EF4-FFF2-40B4-BE49-F238E27FC236}">
                <a16:creationId xmlns:a16="http://schemas.microsoft.com/office/drawing/2014/main" id="{70E6E27F-EFD4-6095-6763-5FFDE8F7AAC1}"/>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4:notes">
            <a:extLst>
              <a:ext uri="{FF2B5EF4-FFF2-40B4-BE49-F238E27FC236}">
                <a16:creationId xmlns:a16="http://schemas.microsoft.com/office/drawing/2014/main" id="{040DF280-2725-28F3-4986-896AB35FD2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39821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9" name="Google Shape;27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a:extLst>
            <a:ext uri="{FF2B5EF4-FFF2-40B4-BE49-F238E27FC236}">
              <a16:creationId xmlns:a16="http://schemas.microsoft.com/office/drawing/2014/main" id="{413C81B2-48AB-6E27-95A2-C97B2FFFB0CE}"/>
            </a:ext>
          </a:extLst>
        </p:cNvPr>
        <p:cNvGrpSpPr/>
        <p:nvPr/>
      </p:nvGrpSpPr>
      <p:grpSpPr>
        <a:xfrm>
          <a:off x="0" y="0"/>
          <a:ext cx="0" cy="0"/>
          <a:chOff x="0" y="0"/>
          <a:chExt cx="0" cy="0"/>
        </a:xfrm>
      </p:grpSpPr>
      <p:sp>
        <p:nvSpPr>
          <p:cNvPr id="293" name="Google Shape;293;p4:notes">
            <a:extLst>
              <a:ext uri="{FF2B5EF4-FFF2-40B4-BE49-F238E27FC236}">
                <a16:creationId xmlns:a16="http://schemas.microsoft.com/office/drawing/2014/main" id="{CCCFC9D6-046B-03E8-3989-C586413AEE75}"/>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4:notes">
            <a:extLst>
              <a:ext uri="{FF2B5EF4-FFF2-40B4-BE49-F238E27FC236}">
                <a16:creationId xmlns:a16="http://schemas.microsoft.com/office/drawing/2014/main" id="{FA3E3450-2CD7-2B5B-8604-A765E801E6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986000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a:extLst>
            <a:ext uri="{FF2B5EF4-FFF2-40B4-BE49-F238E27FC236}">
              <a16:creationId xmlns:a16="http://schemas.microsoft.com/office/drawing/2014/main" id="{C705ECDC-9C3A-22E4-83F8-761D63348428}"/>
            </a:ext>
          </a:extLst>
        </p:cNvPr>
        <p:cNvGrpSpPr/>
        <p:nvPr/>
      </p:nvGrpSpPr>
      <p:grpSpPr>
        <a:xfrm>
          <a:off x="0" y="0"/>
          <a:ext cx="0" cy="0"/>
          <a:chOff x="0" y="0"/>
          <a:chExt cx="0" cy="0"/>
        </a:xfrm>
      </p:grpSpPr>
      <p:sp>
        <p:nvSpPr>
          <p:cNvPr id="293" name="Google Shape;293;p4:notes">
            <a:extLst>
              <a:ext uri="{FF2B5EF4-FFF2-40B4-BE49-F238E27FC236}">
                <a16:creationId xmlns:a16="http://schemas.microsoft.com/office/drawing/2014/main" id="{E75454A1-EA45-1674-B6D8-20AD5186081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4:notes">
            <a:extLst>
              <a:ext uri="{FF2B5EF4-FFF2-40B4-BE49-F238E27FC236}">
                <a16:creationId xmlns:a16="http://schemas.microsoft.com/office/drawing/2014/main" id="{6611F184-BA11-6931-4462-14BA3492FEB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902175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380" name="Google Shape;38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
        <p:cNvGrpSpPr/>
        <p:nvPr/>
      </p:nvGrpSpPr>
      <p:grpSpPr>
        <a:xfrm>
          <a:off x="0" y="0"/>
          <a:ext cx="0" cy="0"/>
          <a:chOff x="0" y="0"/>
          <a:chExt cx="0" cy="0"/>
        </a:xfrm>
      </p:grpSpPr>
      <p:sp>
        <p:nvSpPr>
          <p:cNvPr id="388" name="Google Shape;38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
        <p:nvSpPr>
          <p:cNvPr id="389" name="Google Shape;389;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4" name="Google Shape;29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1" name="Google Shape;30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1198344D-897F-AAD2-8BA7-3D82CF7A1174}"/>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2647DA70-47FA-20DD-9A14-F698CDA6C56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C6EAB1FE-1348-0229-26CE-BB063D177A8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460979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ED207652-BD61-A5C0-8C43-9BE72EE96A39}"/>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98F221D2-7218-7CFA-5326-7ED1644E904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50BD5DF3-EC7A-7CBD-CCCC-2AB36AC643D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60057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2F16A1F8-DB86-C275-A590-CFA0D3668B6F}"/>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8234C561-8D1B-50A2-F6DC-C44A5E0103F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6955DF43-A529-D90E-1E7C-FF04C74F6B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10913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a:extLst>
            <a:ext uri="{FF2B5EF4-FFF2-40B4-BE49-F238E27FC236}">
              <a16:creationId xmlns:a16="http://schemas.microsoft.com/office/drawing/2014/main" id="{468F7257-0776-D4A1-693D-92B164C5E5EC}"/>
            </a:ext>
          </a:extLst>
        </p:cNvPr>
        <p:cNvGrpSpPr/>
        <p:nvPr/>
      </p:nvGrpSpPr>
      <p:grpSpPr>
        <a:xfrm>
          <a:off x="0" y="0"/>
          <a:ext cx="0" cy="0"/>
          <a:chOff x="0" y="0"/>
          <a:chExt cx="0" cy="0"/>
        </a:xfrm>
      </p:grpSpPr>
      <p:sp>
        <p:nvSpPr>
          <p:cNvPr id="316" name="Google Shape;316;p6:notes">
            <a:extLst>
              <a:ext uri="{FF2B5EF4-FFF2-40B4-BE49-F238E27FC236}">
                <a16:creationId xmlns:a16="http://schemas.microsoft.com/office/drawing/2014/main" id="{D0064FD8-0315-8C78-80AB-5C51B55F3C8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7" name="Google Shape;317;p6:notes">
            <a:extLst>
              <a:ext uri="{FF2B5EF4-FFF2-40B4-BE49-F238E27FC236}">
                <a16:creationId xmlns:a16="http://schemas.microsoft.com/office/drawing/2014/main" id="{AAA865F8-5556-D878-9D61-40153E1A3D5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434925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2"/>
        <p:cNvGrpSpPr/>
        <p:nvPr/>
      </p:nvGrpSpPr>
      <p:grpSpPr>
        <a:xfrm>
          <a:off x="0" y="0"/>
          <a:ext cx="0" cy="0"/>
          <a:chOff x="0" y="0"/>
          <a:chExt cx="0" cy="0"/>
        </a:xfrm>
      </p:grpSpPr>
      <p:pic>
        <p:nvPicPr>
          <p:cNvPr id="13" name="Google Shape;13;p2" descr="A room with a table and lights&#10;&#10;Description automatically generated"/>
          <p:cNvPicPr preferRelativeResize="0"/>
          <p:nvPr/>
        </p:nvPicPr>
        <p:blipFill rotWithShape="1">
          <a:blip r:embed="rId2">
            <a:alphaModFix/>
          </a:blip>
          <a:srcRect r="379" b="15323"/>
          <a:stretch/>
        </p:blipFill>
        <p:spPr>
          <a:xfrm>
            <a:off x="0" y="771525"/>
            <a:ext cx="9144000" cy="4371975"/>
          </a:xfrm>
          <a:prstGeom prst="rect">
            <a:avLst/>
          </a:prstGeom>
          <a:noFill/>
          <a:ln>
            <a:noFill/>
          </a:ln>
        </p:spPr>
      </p:pic>
    </p:spTree>
  </p:cSld>
  <p:clrMapOvr>
    <a:masterClrMapping/>
  </p:clrMapOvr>
  <p:extLst>
    <p:ext uri="{DCECCB84-F9BA-43D5-87BE-67443E8EF086}">
      <p15:sldGuideLst xmlns:p15="http://schemas.microsoft.com/office/powerpoint/2012/main">
        <p15:guide id="1" pos="397">
          <p15:clr>
            <a:srgbClr val="FBAE40"/>
          </p15:clr>
        </p15:guide>
        <p15:guide id="2" orient="horz" pos="378">
          <p15:clr>
            <a:srgbClr val="FBAE40"/>
          </p15:clr>
        </p15:guide>
        <p15:guide id="3" orient="horz" pos="923">
          <p15:clr>
            <a:srgbClr val="FBAE40"/>
          </p15:clr>
        </p15:guide>
        <p15:guide id="4" orient="horz" pos="1756">
          <p15:clr>
            <a:srgbClr val="FBAE40"/>
          </p15:clr>
        </p15:guide>
        <p15:guide id="5" pos="3323">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9_Custom Layout">
  <p:cSld name="9_Custom Layout">
    <p:spTree>
      <p:nvGrpSpPr>
        <p:cNvPr id="1" name="Shape 64"/>
        <p:cNvGrpSpPr/>
        <p:nvPr/>
      </p:nvGrpSpPr>
      <p:grpSpPr>
        <a:xfrm>
          <a:off x="0" y="0"/>
          <a:ext cx="0" cy="0"/>
          <a:chOff x="0" y="0"/>
          <a:chExt cx="0" cy="0"/>
        </a:xfrm>
      </p:grpSpPr>
      <p:sp>
        <p:nvSpPr>
          <p:cNvPr id="65" name="Google Shape;65;p9"/>
          <p:cNvSpPr/>
          <p:nvPr/>
        </p:nvSpPr>
        <p:spPr>
          <a:xfrm rot="10800000" flipH="1">
            <a:off x="0" y="4902199"/>
            <a:ext cx="9144000" cy="256463"/>
          </a:xfrm>
          <a:prstGeom prst="rect">
            <a:avLst/>
          </a:prstGeom>
          <a:solidFill>
            <a:srgbClr val="0094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2079301277"/>
      </p:ext>
    </p:extLst>
  </p:cSld>
  <p:clrMapOvr>
    <a:masterClrMapping/>
  </p:clrMapOvr>
  <p:extLst>
    <p:ext uri="{DCECCB84-F9BA-43D5-87BE-67443E8EF086}">
      <p15:sldGuideLst xmlns:p15="http://schemas.microsoft.com/office/powerpoint/2012/main">
        <p15:guide id="1" orient="horz" pos="395">
          <p15:clr>
            <a:srgbClr val="FBAE40"/>
          </p15:clr>
        </p15:guide>
        <p15:guide id="2" pos="2245">
          <p15:clr>
            <a:srgbClr val="FBAE40"/>
          </p15:clr>
        </p15:guide>
        <p15:guide id="3" orient="horz" pos="917">
          <p15:clr>
            <a:srgbClr val="FBAE40"/>
          </p15:clr>
        </p15:guide>
        <p15:guide id="4" orient="horz" pos="2845">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Divider">
  <p:cSld name="2_Divider">
    <p:spTree>
      <p:nvGrpSpPr>
        <p:cNvPr id="1" name="Shape 14"/>
        <p:cNvGrpSpPr/>
        <p:nvPr/>
      </p:nvGrpSpPr>
      <p:grpSpPr>
        <a:xfrm>
          <a:off x="0" y="0"/>
          <a:ext cx="0" cy="0"/>
          <a:chOff x="0" y="0"/>
          <a:chExt cx="0" cy="0"/>
        </a:xfrm>
      </p:grpSpPr>
      <p:pic>
        <p:nvPicPr>
          <p:cNvPr id="15" name="Google Shape;15;p3" descr="A person with glasses and a map&#10;&#10;Description automatically generated with medium confidence"/>
          <p:cNvPicPr preferRelativeResize="0"/>
          <p:nvPr/>
        </p:nvPicPr>
        <p:blipFill rotWithShape="1">
          <a:blip r:embed="rId2">
            <a:alphaModFix/>
          </a:blip>
          <a:srcRect t="8974" b="5137"/>
          <a:stretch/>
        </p:blipFill>
        <p:spPr>
          <a:xfrm>
            <a:off x="0" y="735106"/>
            <a:ext cx="9141783" cy="4408394"/>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890">
          <p15:clr>
            <a:srgbClr val="FBAE40"/>
          </p15:clr>
        </p15:guide>
        <p15:guide id="2" pos="612">
          <p15:clr>
            <a:srgbClr val="FBAE40"/>
          </p15:clr>
        </p15:guide>
        <p15:guide id="3" pos="2222">
          <p15:clr>
            <a:srgbClr val="FBAE40"/>
          </p15:clr>
        </p15:guide>
        <p15:guide id="4" orient="horz" pos="162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ivider">
  <p:cSld name="Divider">
    <p:spTree>
      <p:nvGrpSpPr>
        <p:cNvPr id="1" name="Shape 16"/>
        <p:cNvGrpSpPr/>
        <p:nvPr/>
      </p:nvGrpSpPr>
      <p:grpSpPr>
        <a:xfrm>
          <a:off x="0" y="0"/>
          <a:ext cx="0" cy="0"/>
          <a:chOff x="0" y="0"/>
          <a:chExt cx="0" cy="0"/>
        </a:xfrm>
      </p:grpSpPr>
      <p:pic>
        <p:nvPicPr>
          <p:cNvPr id="17" name="Google Shape;17;p4" descr="A room with a table and lights&#10;&#10;Description automatically generated"/>
          <p:cNvPicPr preferRelativeResize="0"/>
          <p:nvPr/>
        </p:nvPicPr>
        <p:blipFill rotWithShape="1">
          <a:blip r:embed="rId2">
            <a:alphaModFix/>
          </a:blip>
          <a:srcRect r="379" b="15323"/>
          <a:stretch/>
        </p:blipFill>
        <p:spPr>
          <a:xfrm>
            <a:off x="0" y="771525"/>
            <a:ext cx="9144000" cy="43719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_2 Line Title, Infographics and Caption">
  <p:cSld name="2_2 Line Title, Infographics and Caption">
    <p:spTree>
      <p:nvGrpSpPr>
        <p:cNvPr id="1" name="Shape 18"/>
        <p:cNvGrpSpPr/>
        <p:nvPr/>
      </p:nvGrpSpPr>
      <p:grpSpPr>
        <a:xfrm>
          <a:off x="0" y="0"/>
          <a:ext cx="0" cy="0"/>
          <a:chOff x="0" y="0"/>
          <a:chExt cx="0" cy="0"/>
        </a:xfrm>
      </p:grpSpPr>
      <p:sp>
        <p:nvSpPr>
          <p:cNvPr id="19" name="Google Shape;19;p5"/>
          <p:cNvSpPr/>
          <p:nvPr/>
        </p:nvSpPr>
        <p:spPr>
          <a:xfrm>
            <a:off x="11718595" y="3690308"/>
            <a:ext cx="870" cy="1071"/>
          </a:xfrm>
          <a:custGeom>
            <a:avLst/>
            <a:gdLst/>
            <a:ahLst/>
            <a:cxnLst/>
            <a:rect l="l" t="t" r="r" b="b"/>
            <a:pathLst>
              <a:path w="870" h="1071" extrusionOk="0">
                <a:moveTo>
                  <a:pt x="0" y="0"/>
                </a:moveTo>
                <a:lnTo>
                  <a:pt x="870" y="0"/>
                </a:lnTo>
                <a:lnTo>
                  <a:pt x="870" y="1071"/>
                </a:lnTo>
                <a:lnTo>
                  <a:pt x="0" y="0"/>
                </a:lnTo>
                <a:close/>
              </a:path>
            </a:pathLst>
          </a:custGeom>
          <a:solidFill>
            <a:schemeClr val="accen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0" name="Google Shape;20;p5" descr="A hand putting a piece of paper into a ballot box&#10;&#10;Description automatically generated"/>
          <p:cNvPicPr preferRelativeResize="0"/>
          <p:nvPr/>
        </p:nvPicPr>
        <p:blipFill rotWithShape="1">
          <a:blip r:embed="rId2">
            <a:alphaModFix/>
          </a:blip>
          <a:srcRect l="10780"/>
          <a:stretch/>
        </p:blipFill>
        <p:spPr>
          <a:xfrm>
            <a:off x="0" y="1907106"/>
            <a:ext cx="5133287" cy="3236394"/>
          </a:xfrm>
          <a:prstGeom prst="rect">
            <a:avLst/>
          </a:prstGeom>
          <a:noFill/>
          <a:ln>
            <a:noFill/>
          </a:ln>
        </p:spPr>
      </p:pic>
    </p:spTree>
  </p:cSld>
  <p:clrMapOvr>
    <a:masterClrMapping/>
  </p:clrMapOvr>
  <p:extLst>
    <p:ext uri="{DCECCB84-F9BA-43D5-87BE-67443E8EF086}">
      <p15:sldGuideLst xmlns:p15="http://schemas.microsoft.com/office/powerpoint/2012/main">
        <p15:guide id="1" orient="horz" pos="378">
          <p15:clr>
            <a:srgbClr val="FBAE40"/>
          </p15:clr>
        </p15:guide>
        <p15:guide id="2" orient="horz" pos="2731">
          <p15:clr>
            <a:srgbClr val="FBAE40"/>
          </p15:clr>
        </p15:guide>
        <p15:guide id="3" orient="horz" pos="219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2 Line Title and Content">
  <p:cSld name="1_2 Line Title and Content">
    <p:spTree>
      <p:nvGrpSpPr>
        <p:cNvPr id="1" name="Shape 21"/>
        <p:cNvGrpSpPr/>
        <p:nvPr/>
      </p:nvGrpSpPr>
      <p:grpSpPr>
        <a:xfrm>
          <a:off x="0" y="0"/>
          <a:ext cx="0" cy="0"/>
          <a:chOff x="0" y="0"/>
          <a:chExt cx="0" cy="0"/>
        </a:xfrm>
      </p:grpSpPr>
      <p:sp>
        <p:nvSpPr>
          <p:cNvPr id="22" name="Google Shape;22;p6"/>
          <p:cNvSpPr/>
          <p:nvPr/>
        </p:nvSpPr>
        <p:spPr>
          <a:xfrm rot="10800000" flipH="1">
            <a:off x="0" y="4902199"/>
            <a:ext cx="9144000" cy="256463"/>
          </a:xfrm>
          <a:prstGeom prst="rect">
            <a:avLst/>
          </a:prstGeom>
          <a:solidFill>
            <a:srgbClr val="0094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pos="397">
          <p15:clr>
            <a:srgbClr val="FBAE40"/>
          </p15:clr>
        </p15:guide>
        <p15:guide id="2" orient="horz" pos="378">
          <p15:clr>
            <a:srgbClr val="FBAE40"/>
          </p15:clr>
        </p15:guide>
        <p15:guide id="3" orient="horz" pos="923">
          <p15:clr>
            <a:srgbClr val="FBAE40"/>
          </p15:clr>
        </p15:guide>
        <p15:guide id="4" orient="horz" pos="2794">
          <p15:clr>
            <a:srgbClr val="FBAE40"/>
          </p15:clr>
        </p15:guide>
        <p15:guide id="5" pos="2081">
          <p15:clr>
            <a:srgbClr val="FBAE40"/>
          </p15:clr>
        </p15:guide>
        <p15:guide id="6" orient="horz" pos="1144">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2_2 Line Title and Content">
  <p:cSld name="2_2 Line Title and Content">
    <p:spTree>
      <p:nvGrpSpPr>
        <p:cNvPr id="1" name="Shape 66"/>
        <p:cNvGrpSpPr/>
        <p:nvPr/>
      </p:nvGrpSpPr>
      <p:grpSpPr>
        <a:xfrm>
          <a:off x="0" y="0"/>
          <a:ext cx="0" cy="0"/>
          <a:chOff x="0" y="0"/>
          <a:chExt cx="0" cy="0"/>
        </a:xfrm>
      </p:grpSpPr>
      <p:sp>
        <p:nvSpPr>
          <p:cNvPr id="67" name="Google Shape;67;p10"/>
          <p:cNvSpPr/>
          <p:nvPr/>
        </p:nvSpPr>
        <p:spPr>
          <a:xfrm rot="10800000" flipH="1">
            <a:off x="0" y="4902199"/>
            <a:ext cx="9144000" cy="256463"/>
          </a:xfrm>
          <a:prstGeom prst="rect">
            <a:avLst/>
          </a:prstGeom>
          <a:solidFill>
            <a:srgbClr val="0094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68" name="Google Shape;68;p10" descr="A person in a white jacket&#10;&#10;Description automatically generated"/>
          <p:cNvPicPr preferRelativeResize="0"/>
          <p:nvPr/>
        </p:nvPicPr>
        <p:blipFill rotWithShape="1">
          <a:blip r:embed="rId2">
            <a:alphaModFix/>
          </a:blip>
          <a:srcRect b="17778"/>
          <a:stretch/>
        </p:blipFill>
        <p:spPr>
          <a:xfrm>
            <a:off x="5890644" y="914400"/>
            <a:ext cx="2884282" cy="4229100"/>
          </a:xfrm>
          <a:prstGeom prst="rect">
            <a:avLst/>
          </a:prstGeom>
          <a:noFill/>
          <a:ln>
            <a:noFill/>
          </a:ln>
        </p:spPr>
      </p:pic>
      <p:sp>
        <p:nvSpPr>
          <p:cNvPr id="69" name="Google Shape;69;p10"/>
          <p:cNvSpPr txBox="1"/>
          <p:nvPr/>
        </p:nvSpPr>
        <p:spPr>
          <a:xfrm>
            <a:off x="8493369" y="-2584938"/>
            <a:ext cx="18473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Tree>
  </p:cSld>
  <p:clrMapOvr>
    <a:masterClrMapping/>
  </p:clrMapOvr>
  <p:extLst>
    <p:ext uri="{DCECCB84-F9BA-43D5-87BE-67443E8EF086}">
      <p15:sldGuideLst xmlns:p15="http://schemas.microsoft.com/office/powerpoint/2012/main">
        <p15:guide id="1" pos="397">
          <p15:clr>
            <a:srgbClr val="FBAE40"/>
          </p15:clr>
        </p15:guide>
        <p15:guide id="2" orient="horz" pos="378">
          <p15:clr>
            <a:srgbClr val="FBAE40"/>
          </p15:clr>
        </p15:guide>
        <p15:guide id="3" orient="horz" pos="923">
          <p15:clr>
            <a:srgbClr val="FBAE40"/>
          </p15:clr>
        </p15:guide>
        <p15:guide id="4" orient="horz" pos="2794">
          <p15:clr>
            <a:srgbClr val="FBAE40"/>
          </p15:clr>
        </p15:guide>
        <p15:guide id="5" pos="2081">
          <p15:clr>
            <a:srgbClr val="FBAE40"/>
          </p15:clr>
        </p15:guide>
        <p15:guide id="6" orient="horz" pos="1144">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itle and 3 picture with caption">
  <p:cSld name="Title and 3 picture with caption">
    <p:spTree>
      <p:nvGrpSpPr>
        <p:cNvPr id="1" name="Shape 219"/>
        <p:cNvGrpSpPr/>
        <p:nvPr/>
      </p:nvGrpSpPr>
      <p:grpSpPr>
        <a:xfrm>
          <a:off x="0" y="0"/>
          <a:ext cx="0" cy="0"/>
          <a:chOff x="0" y="0"/>
          <a:chExt cx="0" cy="0"/>
        </a:xfrm>
      </p:grpSpPr>
      <p:sp>
        <p:nvSpPr>
          <p:cNvPr id="220" name="Google Shape;220;p20"/>
          <p:cNvSpPr/>
          <p:nvPr/>
        </p:nvSpPr>
        <p:spPr>
          <a:xfrm>
            <a:off x="0" y="-1"/>
            <a:ext cx="9144000" cy="283596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21" name="Google Shape;221;p20"/>
          <p:cNvSpPr>
            <a:spLocks noGrp="1"/>
          </p:cNvSpPr>
          <p:nvPr>
            <p:ph type="pic" idx="2"/>
          </p:nvPr>
        </p:nvSpPr>
        <p:spPr>
          <a:xfrm>
            <a:off x="1445363" y="1382268"/>
            <a:ext cx="1668121" cy="1946672"/>
          </a:xfrm>
          <a:prstGeom prst="rect">
            <a:avLst/>
          </a:prstGeom>
          <a:noFill/>
          <a:ln>
            <a:noFill/>
          </a:ln>
          <a:effectLst>
            <a:outerShdw blurRad="50800" dist="38100" dir="10800000" algn="r" rotWithShape="0">
              <a:srgbClr val="000000">
                <a:alpha val="40000"/>
              </a:srgbClr>
            </a:outerShdw>
          </a:effectLst>
        </p:spPr>
      </p:sp>
      <p:sp>
        <p:nvSpPr>
          <p:cNvPr id="222" name="Google Shape;222;p20"/>
          <p:cNvSpPr>
            <a:spLocks noGrp="1"/>
          </p:cNvSpPr>
          <p:nvPr>
            <p:ph type="pic" idx="3"/>
          </p:nvPr>
        </p:nvSpPr>
        <p:spPr>
          <a:xfrm>
            <a:off x="3744984" y="1382268"/>
            <a:ext cx="1654032" cy="1946672"/>
          </a:xfrm>
          <a:prstGeom prst="rect">
            <a:avLst/>
          </a:prstGeom>
          <a:noFill/>
          <a:ln>
            <a:noFill/>
          </a:ln>
          <a:effectLst>
            <a:outerShdw blurRad="50800" dist="38100" dir="10800000" algn="r" rotWithShape="0">
              <a:srgbClr val="000000">
                <a:alpha val="40000"/>
              </a:srgbClr>
            </a:outerShdw>
          </a:effectLst>
        </p:spPr>
      </p:sp>
      <p:sp>
        <p:nvSpPr>
          <p:cNvPr id="223" name="Google Shape;223;p20"/>
          <p:cNvSpPr>
            <a:spLocks noGrp="1"/>
          </p:cNvSpPr>
          <p:nvPr>
            <p:ph type="pic" idx="4"/>
          </p:nvPr>
        </p:nvSpPr>
        <p:spPr>
          <a:xfrm>
            <a:off x="6055443" y="1382268"/>
            <a:ext cx="1654032" cy="1946672"/>
          </a:xfrm>
          <a:prstGeom prst="rect">
            <a:avLst/>
          </a:prstGeom>
          <a:noFill/>
          <a:ln>
            <a:noFill/>
          </a:ln>
          <a:effectLst>
            <a:outerShdw blurRad="50800" dist="38100" dir="10800000" algn="r" rotWithShape="0">
              <a:srgbClr val="000000">
                <a:alpha val="40000"/>
              </a:srgbClr>
            </a:outerShdw>
          </a:effectLst>
        </p:spPr>
      </p:sp>
      <p:sp>
        <p:nvSpPr>
          <p:cNvPr id="224" name="Google Shape;224;p20"/>
          <p:cNvSpPr txBox="1">
            <a:spLocks noGrp="1"/>
          </p:cNvSpPr>
          <p:nvPr>
            <p:ph type="body" idx="1"/>
          </p:nvPr>
        </p:nvSpPr>
        <p:spPr>
          <a:xfrm>
            <a:off x="1439466" y="3519224"/>
            <a:ext cx="1674019" cy="276489"/>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90000"/>
              </a:lnSpc>
              <a:spcBef>
                <a:spcPts val="750"/>
              </a:spcBef>
              <a:spcAft>
                <a:spcPts val="0"/>
              </a:spcAft>
              <a:buClr>
                <a:srgbClr val="FF0000"/>
              </a:buClr>
              <a:buSzPts val="1215"/>
              <a:buFont typeface="Arial"/>
              <a:buNone/>
              <a:defRPr sz="1215" b="1" i="0" u="none" strike="noStrike" cap="none">
                <a:solidFill>
                  <a:srgbClr val="FF0000"/>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25" name="Google Shape;225;p20"/>
          <p:cNvSpPr txBox="1">
            <a:spLocks noGrp="1"/>
          </p:cNvSpPr>
          <p:nvPr>
            <p:ph type="body" idx="5"/>
          </p:nvPr>
        </p:nvSpPr>
        <p:spPr>
          <a:xfrm>
            <a:off x="3744985" y="3519224"/>
            <a:ext cx="1654032" cy="276489"/>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90000"/>
              </a:lnSpc>
              <a:spcBef>
                <a:spcPts val="750"/>
              </a:spcBef>
              <a:spcAft>
                <a:spcPts val="0"/>
              </a:spcAft>
              <a:buClr>
                <a:srgbClr val="FF0000"/>
              </a:buClr>
              <a:buSzPts val="1215"/>
              <a:buFont typeface="Arial"/>
              <a:buNone/>
              <a:defRPr sz="1215" b="1" i="0" u="none" strike="noStrike" cap="none">
                <a:solidFill>
                  <a:srgbClr val="FF0000"/>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26" name="Google Shape;226;p20"/>
          <p:cNvSpPr txBox="1">
            <a:spLocks noGrp="1"/>
          </p:cNvSpPr>
          <p:nvPr>
            <p:ph type="body" idx="6"/>
          </p:nvPr>
        </p:nvSpPr>
        <p:spPr>
          <a:xfrm>
            <a:off x="6050503" y="3519223"/>
            <a:ext cx="1654032" cy="283960"/>
          </a:xfrm>
          <a:prstGeom prst="rect">
            <a:avLst/>
          </a:prstGeom>
          <a:noFill/>
          <a:ln>
            <a:noFill/>
          </a:ln>
        </p:spPr>
        <p:txBody>
          <a:bodyPr spcFirstLastPara="1" wrap="square" lIns="91425" tIns="45700" rIns="91425" bIns="45700" anchor="t" anchorCtr="0">
            <a:normAutofit/>
          </a:bodyPr>
          <a:lstStyle>
            <a:lvl1pPr marL="457200" marR="0" lvl="0" indent="-228600" algn="ctr" rtl="0">
              <a:lnSpc>
                <a:spcPct val="90000"/>
              </a:lnSpc>
              <a:spcBef>
                <a:spcPts val="750"/>
              </a:spcBef>
              <a:spcAft>
                <a:spcPts val="0"/>
              </a:spcAft>
              <a:buClr>
                <a:srgbClr val="FF0000"/>
              </a:buClr>
              <a:buSzPts val="1215"/>
              <a:buFont typeface="Arial"/>
              <a:buNone/>
              <a:defRPr sz="1215" b="1" i="0" u="none" strike="noStrike" cap="none">
                <a:solidFill>
                  <a:srgbClr val="FF0000"/>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27" name="Google Shape;227;p20"/>
          <p:cNvSpPr txBox="1">
            <a:spLocks noGrp="1"/>
          </p:cNvSpPr>
          <p:nvPr>
            <p:ph type="body" idx="7"/>
          </p:nvPr>
        </p:nvSpPr>
        <p:spPr>
          <a:xfrm>
            <a:off x="1439863" y="3862520"/>
            <a:ext cx="1674019" cy="67128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750"/>
              </a:spcBef>
              <a:spcAft>
                <a:spcPts val="0"/>
              </a:spcAft>
              <a:buClr>
                <a:schemeClr val="dk1"/>
              </a:buClr>
              <a:buSzPts val="940"/>
              <a:buFont typeface="Arial"/>
              <a:buNone/>
              <a:defRPr sz="939"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28" name="Google Shape;228;p20"/>
          <p:cNvSpPr txBox="1">
            <a:spLocks noGrp="1"/>
          </p:cNvSpPr>
          <p:nvPr>
            <p:ph type="body" idx="8"/>
          </p:nvPr>
        </p:nvSpPr>
        <p:spPr>
          <a:xfrm>
            <a:off x="3735388" y="3862520"/>
            <a:ext cx="1674019" cy="67128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750"/>
              </a:spcBef>
              <a:spcAft>
                <a:spcPts val="0"/>
              </a:spcAft>
              <a:buClr>
                <a:schemeClr val="dk1"/>
              </a:buClr>
              <a:buSzPts val="940"/>
              <a:buFont typeface="Arial"/>
              <a:buNone/>
              <a:defRPr sz="939"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29" name="Google Shape;229;p20"/>
          <p:cNvSpPr txBox="1">
            <a:spLocks noGrp="1"/>
          </p:cNvSpPr>
          <p:nvPr>
            <p:ph type="body" idx="9"/>
          </p:nvPr>
        </p:nvSpPr>
        <p:spPr>
          <a:xfrm>
            <a:off x="6050502" y="3862520"/>
            <a:ext cx="1658973" cy="671286"/>
          </a:xfrm>
          <a:prstGeom prst="rect">
            <a:avLst/>
          </a:prstGeom>
          <a:noFill/>
          <a:ln>
            <a:noFill/>
          </a:ln>
        </p:spPr>
        <p:txBody>
          <a:bodyPr spcFirstLastPara="1" wrap="square" lIns="91425" tIns="45700" rIns="91425" bIns="45700" anchor="t" anchorCtr="0">
            <a:noAutofit/>
          </a:bodyPr>
          <a:lstStyle>
            <a:lvl1pPr marL="457200" marR="0" lvl="0" indent="-228600" algn="ctr" rtl="0">
              <a:lnSpc>
                <a:spcPct val="90000"/>
              </a:lnSpc>
              <a:spcBef>
                <a:spcPts val="750"/>
              </a:spcBef>
              <a:spcAft>
                <a:spcPts val="0"/>
              </a:spcAft>
              <a:buClr>
                <a:schemeClr val="dk1"/>
              </a:buClr>
              <a:buSzPts val="940"/>
              <a:buFont typeface="Arial"/>
              <a:buNone/>
              <a:defRPr sz="939"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pic>
        <p:nvPicPr>
          <p:cNvPr id="230" name="Google Shape;230;p20" descr="A black and white logo&#10;&#10;Description automatically generated"/>
          <p:cNvPicPr preferRelativeResize="0"/>
          <p:nvPr/>
        </p:nvPicPr>
        <p:blipFill rotWithShape="1">
          <a:blip r:embed="rId2">
            <a:alphaModFix/>
          </a:blip>
          <a:srcRect/>
          <a:stretch/>
        </p:blipFill>
        <p:spPr>
          <a:xfrm>
            <a:off x="3883129" y="229485"/>
            <a:ext cx="1377742" cy="33019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210">
          <p15:clr>
            <a:srgbClr val="FBAE40"/>
          </p15:clr>
        </p15:guide>
        <p15:guide id="2" orient="horz" pos="2391">
          <p15:clr>
            <a:srgbClr val="FBAE40"/>
          </p15:clr>
        </p15:guide>
        <p15:guide id="3" orient="horz" pos="2096">
          <p15:clr>
            <a:srgbClr val="FBAE40"/>
          </p15:clr>
        </p15:guide>
        <p15:guide id="4" orient="horz" pos="378">
          <p15:clr>
            <a:srgbClr val="FBAE40"/>
          </p15:clr>
        </p15:guide>
        <p15:guide id="5" pos="907">
          <p15:clr>
            <a:srgbClr val="FBAE40"/>
          </p15:clr>
        </p15:guide>
        <p15:guide id="6" orient="horz" pos="872">
          <p15:clr>
            <a:srgbClr val="FBAE40"/>
          </p15:clr>
        </p15:guide>
        <p15:guide id="7" pos="1961">
          <p15:clr>
            <a:srgbClr val="FBAE40"/>
          </p15:clr>
        </p15:guide>
        <p15:guide id="8" pos="2353">
          <p15:clr>
            <a:srgbClr val="FBAE40"/>
          </p15:clr>
        </p15:guide>
        <p15:guide id="9" pos="3407">
          <p15:clr>
            <a:srgbClr val="FBAE40"/>
          </p15:clr>
        </p15:guide>
        <p15:guide id="10" pos="3810">
          <p15:clr>
            <a:srgbClr val="FBAE40"/>
          </p15:clr>
        </p15:guide>
        <p15:guide id="11" pos="485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Title and 2 pictures">
  <p:cSld name="Title and 2 pictures">
    <p:spTree>
      <p:nvGrpSpPr>
        <p:cNvPr id="1" name="Shape 231"/>
        <p:cNvGrpSpPr/>
        <p:nvPr/>
      </p:nvGrpSpPr>
      <p:grpSpPr>
        <a:xfrm>
          <a:off x="0" y="0"/>
          <a:ext cx="0" cy="0"/>
          <a:chOff x="0" y="0"/>
          <a:chExt cx="0" cy="0"/>
        </a:xfrm>
      </p:grpSpPr>
      <p:sp>
        <p:nvSpPr>
          <p:cNvPr id="232" name="Google Shape;232;p21"/>
          <p:cNvSpPr/>
          <p:nvPr/>
        </p:nvSpPr>
        <p:spPr>
          <a:xfrm>
            <a:off x="0" y="-1"/>
            <a:ext cx="9144000" cy="2743201"/>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33" name="Google Shape;233;p21"/>
          <p:cNvSpPr/>
          <p:nvPr/>
        </p:nvSpPr>
        <p:spPr>
          <a:xfrm rot="10800000" flipH="1">
            <a:off x="0" y="2743199"/>
            <a:ext cx="9144000" cy="135776"/>
          </a:xfrm>
          <a:prstGeom prst="rect">
            <a:avLst/>
          </a:prstGeom>
          <a:solidFill>
            <a:srgbClr val="0094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34" name="Google Shape;234;p21"/>
          <p:cNvSpPr/>
          <p:nvPr/>
        </p:nvSpPr>
        <p:spPr>
          <a:xfrm>
            <a:off x="4599929" y="1870236"/>
            <a:ext cx="3921771" cy="2322000"/>
          </a:xfrm>
          <a:prstGeom prst="rect">
            <a:avLst/>
          </a:prstGeom>
          <a:solidFill>
            <a:schemeClr val="l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sp>
        <p:nvSpPr>
          <p:cNvPr id="235" name="Google Shape;235;p21"/>
          <p:cNvSpPr>
            <a:spLocks noGrp="1"/>
          </p:cNvSpPr>
          <p:nvPr>
            <p:ph type="pic" idx="2"/>
          </p:nvPr>
        </p:nvSpPr>
        <p:spPr>
          <a:xfrm>
            <a:off x="4599929" y="1868092"/>
            <a:ext cx="3921771" cy="2325290"/>
          </a:xfrm>
          <a:prstGeom prst="rect">
            <a:avLst/>
          </a:prstGeom>
          <a:noFill/>
          <a:ln>
            <a:noFill/>
          </a:ln>
        </p:spPr>
      </p:sp>
      <p:sp>
        <p:nvSpPr>
          <p:cNvPr id="236" name="Google Shape;236;p21"/>
          <p:cNvSpPr txBox="1">
            <a:spLocks noGrp="1"/>
          </p:cNvSpPr>
          <p:nvPr>
            <p:ph type="body" idx="1"/>
          </p:nvPr>
        </p:nvSpPr>
        <p:spPr>
          <a:xfrm>
            <a:off x="629841" y="3145632"/>
            <a:ext cx="3343275" cy="28396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750"/>
              </a:spcBef>
              <a:spcAft>
                <a:spcPts val="0"/>
              </a:spcAft>
              <a:buClr>
                <a:schemeClr val="dk1"/>
              </a:buClr>
              <a:buSzPts val="1215"/>
              <a:buFont typeface="Arial"/>
              <a:buNone/>
              <a:defRPr sz="1215" b="1"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37" name="Google Shape;237;p21"/>
          <p:cNvSpPr txBox="1">
            <a:spLocks noGrp="1"/>
          </p:cNvSpPr>
          <p:nvPr>
            <p:ph type="body" idx="3"/>
          </p:nvPr>
        </p:nvSpPr>
        <p:spPr>
          <a:xfrm>
            <a:off x="635000" y="3515616"/>
            <a:ext cx="3343275" cy="283960"/>
          </a:xfrm>
          <a:prstGeom prst="rect">
            <a:avLst/>
          </a:prstGeom>
          <a:noFill/>
          <a:ln>
            <a:noFill/>
          </a:ln>
        </p:spPr>
        <p:txBody>
          <a:bodyPr spcFirstLastPara="1" wrap="square" lIns="91425" tIns="45700" rIns="91425" bIns="45700" anchor="t" anchorCtr="0">
            <a:normAutofit/>
          </a:bodyPr>
          <a:lstStyle>
            <a:lvl1pPr marL="457200" marR="0" lvl="0" indent="-228600" algn="l" rtl="0">
              <a:lnSpc>
                <a:spcPct val="90000"/>
              </a:lnSpc>
              <a:spcBef>
                <a:spcPts val="750"/>
              </a:spcBef>
              <a:spcAft>
                <a:spcPts val="0"/>
              </a:spcAft>
              <a:buClr>
                <a:schemeClr val="dk1"/>
              </a:buClr>
              <a:buSzPts val="1310"/>
              <a:buFont typeface="Arial"/>
              <a:buNone/>
              <a:defRPr sz="131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38" name="Google Shape;238;p21"/>
          <p:cNvSpPr/>
          <p:nvPr/>
        </p:nvSpPr>
        <p:spPr>
          <a:xfrm>
            <a:off x="4599929" y="1356271"/>
            <a:ext cx="3969000" cy="2835965"/>
          </a:xfrm>
          <a:prstGeom prst="rect">
            <a:avLst/>
          </a:prstGeom>
          <a:solidFill>
            <a:schemeClr val="lt1"/>
          </a:solidFill>
          <a:ln>
            <a:noFill/>
          </a:ln>
          <a:effectLst>
            <a:outerShdw blurRad="50800" dist="381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013"/>
              <a:buFont typeface="Arial"/>
              <a:buNone/>
            </a:pPr>
            <a:endParaRPr sz="1013" b="0" i="0" u="none" strike="noStrike" cap="none">
              <a:solidFill>
                <a:schemeClr val="lt1"/>
              </a:solidFill>
              <a:latin typeface="Calibri"/>
              <a:ea typeface="Calibri"/>
              <a:cs typeface="Calibri"/>
              <a:sym typeface="Calibri"/>
            </a:endParaRPr>
          </a:p>
        </p:txBody>
      </p:sp>
      <p:pic>
        <p:nvPicPr>
          <p:cNvPr id="239" name="Google Shape;239;p21" descr="A black and white logo&#10;&#10;Description automatically generated"/>
          <p:cNvPicPr preferRelativeResize="0"/>
          <p:nvPr/>
        </p:nvPicPr>
        <p:blipFill rotWithShape="1">
          <a:blip r:embed="rId2">
            <a:alphaModFix/>
          </a:blip>
          <a:srcRect/>
          <a:stretch/>
        </p:blipFill>
        <p:spPr>
          <a:xfrm>
            <a:off x="3883129" y="229485"/>
            <a:ext cx="1377742" cy="33019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378">
          <p15:clr>
            <a:srgbClr val="FBAE40"/>
          </p15:clr>
        </p15:guide>
        <p15:guide id="2" orient="horz" pos="1178">
          <p15:clr>
            <a:srgbClr val="FBAE40"/>
          </p15:clr>
        </p15:guide>
        <p15:guide id="3" orient="horz" pos="1671">
          <p15:clr>
            <a:srgbClr val="FBAE40"/>
          </p15:clr>
        </p15:guide>
        <p15:guide id="4" orient="horz" pos="1977">
          <p15:clr>
            <a:srgbClr val="FBAE40"/>
          </p15:clr>
        </p15:guide>
        <p15:guide id="5" orient="horz" pos="2930">
          <p15:clr>
            <a:srgbClr val="FBAE40"/>
          </p15:clr>
        </p15:guide>
        <p15:guide id="6" orient="horz" pos="2641">
          <p15:clr>
            <a:srgbClr val="FBAE40"/>
          </p15:clr>
        </p15:guide>
        <p15:guide id="7" pos="2897">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Icons and Content">
  <p:cSld name="Title, Icons and Content">
    <p:spTree>
      <p:nvGrpSpPr>
        <p:cNvPr id="1" name="Shape 240"/>
        <p:cNvGrpSpPr/>
        <p:nvPr/>
      </p:nvGrpSpPr>
      <p:grpSpPr>
        <a:xfrm>
          <a:off x="0" y="0"/>
          <a:ext cx="0" cy="0"/>
          <a:chOff x="0" y="0"/>
          <a:chExt cx="0" cy="0"/>
        </a:xfrm>
      </p:grpSpPr>
      <p:pic>
        <p:nvPicPr>
          <p:cNvPr id="241" name="Google Shape;241;p22"/>
          <p:cNvPicPr preferRelativeResize="0"/>
          <p:nvPr/>
        </p:nvPicPr>
        <p:blipFill rotWithShape="1">
          <a:blip r:embed="rId2">
            <a:alphaModFix/>
          </a:blip>
          <a:srcRect/>
          <a:stretch/>
        </p:blipFill>
        <p:spPr>
          <a:xfrm>
            <a:off x="1309524" y="2122232"/>
            <a:ext cx="402337" cy="402337"/>
          </a:xfrm>
          <a:prstGeom prst="rect">
            <a:avLst/>
          </a:prstGeom>
          <a:noFill/>
          <a:ln>
            <a:noFill/>
          </a:ln>
        </p:spPr>
      </p:pic>
      <p:pic>
        <p:nvPicPr>
          <p:cNvPr id="242" name="Google Shape;242;p22"/>
          <p:cNvPicPr preferRelativeResize="0"/>
          <p:nvPr/>
        </p:nvPicPr>
        <p:blipFill rotWithShape="1">
          <a:blip r:embed="rId3">
            <a:alphaModFix/>
          </a:blip>
          <a:srcRect/>
          <a:stretch/>
        </p:blipFill>
        <p:spPr>
          <a:xfrm>
            <a:off x="1309524" y="2602016"/>
            <a:ext cx="402337" cy="400051"/>
          </a:xfrm>
          <a:prstGeom prst="rect">
            <a:avLst/>
          </a:prstGeom>
          <a:noFill/>
          <a:ln>
            <a:noFill/>
          </a:ln>
        </p:spPr>
      </p:pic>
      <p:pic>
        <p:nvPicPr>
          <p:cNvPr id="243" name="Google Shape;243;p22"/>
          <p:cNvPicPr preferRelativeResize="0"/>
          <p:nvPr/>
        </p:nvPicPr>
        <p:blipFill rotWithShape="1">
          <a:blip r:embed="rId4">
            <a:alphaModFix/>
          </a:blip>
          <a:srcRect/>
          <a:stretch/>
        </p:blipFill>
        <p:spPr>
          <a:xfrm>
            <a:off x="1309524" y="3080359"/>
            <a:ext cx="402337" cy="402337"/>
          </a:xfrm>
          <a:prstGeom prst="rect">
            <a:avLst/>
          </a:prstGeom>
          <a:noFill/>
          <a:ln>
            <a:noFill/>
          </a:ln>
        </p:spPr>
      </p:pic>
      <p:pic>
        <p:nvPicPr>
          <p:cNvPr id="244" name="Google Shape;244;p22"/>
          <p:cNvPicPr preferRelativeResize="0"/>
          <p:nvPr/>
        </p:nvPicPr>
        <p:blipFill rotWithShape="1">
          <a:blip r:embed="rId5">
            <a:alphaModFix/>
          </a:blip>
          <a:srcRect/>
          <a:stretch/>
        </p:blipFill>
        <p:spPr>
          <a:xfrm>
            <a:off x="1309523" y="3560989"/>
            <a:ext cx="402337" cy="402337"/>
          </a:xfrm>
          <a:prstGeom prst="rect">
            <a:avLst/>
          </a:prstGeom>
          <a:noFill/>
          <a:ln>
            <a:noFill/>
          </a:ln>
        </p:spPr>
      </p:pic>
      <p:sp>
        <p:nvSpPr>
          <p:cNvPr id="245" name="Google Shape;245;p22"/>
          <p:cNvSpPr txBox="1">
            <a:spLocks noGrp="1"/>
          </p:cNvSpPr>
          <p:nvPr>
            <p:ph type="body" idx="1"/>
          </p:nvPr>
        </p:nvSpPr>
        <p:spPr>
          <a:xfrm>
            <a:off x="1769898" y="2225698"/>
            <a:ext cx="2471738" cy="20375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46" name="Google Shape;246;p22"/>
          <p:cNvSpPr txBox="1">
            <a:spLocks noGrp="1"/>
          </p:cNvSpPr>
          <p:nvPr>
            <p:ph type="body" idx="2"/>
          </p:nvPr>
        </p:nvSpPr>
        <p:spPr>
          <a:xfrm>
            <a:off x="1769898" y="1741332"/>
            <a:ext cx="2471738" cy="20375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47" name="Google Shape;247;p22"/>
          <p:cNvSpPr txBox="1">
            <a:spLocks noGrp="1"/>
          </p:cNvSpPr>
          <p:nvPr>
            <p:ph type="body" idx="3"/>
          </p:nvPr>
        </p:nvSpPr>
        <p:spPr>
          <a:xfrm>
            <a:off x="1769898" y="2700163"/>
            <a:ext cx="2471738" cy="20375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48" name="Google Shape;248;p22"/>
          <p:cNvSpPr txBox="1">
            <a:spLocks noGrp="1"/>
          </p:cNvSpPr>
          <p:nvPr>
            <p:ph type="body" idx="4"/>
          </p:nvPr>
        </p:nvSpPr>
        <p:spPr>
          <a:xfrm>
            <a:off x="1769898" y="3182146"/>
            <a:ext cx="2471738" cy="20375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49" name="Google Shape;249;p22"/>
          <p:cNvSpPr txBox="1">
            <a:spLocks noGrp="1"/>
          </p:cNvSpPr>
          <p:nvPr>
            <p:ph type="body" idx="5"/>
          </p:nvPr>
        </p:nvSpPr>
        <p:spPr>
          <a:xfrm>
            <a:off x="1769898" y="3658586"/>
            <a:ext cx="2471738" cy="20375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50" name="Google Shape;250;p22"/>
          <p:cNvSpPr txBox="1">
            <a:spLocks noGrp="1"/>
          </p:cNvSpPr>
          <p:nvPr>
            <p:ph type="body" idx="6"/>
          </p:nvPr>
        </p:nvSpPr>
        <p:spPr>
          <a:xfrm>
            <a:off x="5251141" y="2225699"/>
            <a:ext cx="2413617" cy="23198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51" name="Google Shape;251;p22"/>
          <p:cNvSpPr txBox="1">
            <a:spLocks noGrp="1"/>
          </p:cNvSpPr>
          <p:nvPr>
            <p:ph type="body" idx="7"/>
          </p:nvPr>
        </p:nvSpPr>
        <p:spPr>
          <a:xfrm>
            <a:off x="5251141" y="1741332"/>
            <a:ext cx="2413617" cy="24188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52" name="Google Shape;252;p22"/>
          <p:cNvSpPr txBox="1">
            <a:spLocks noGrp="1"/>
          </p:cNvSpPr>
          <p:nvPr>
            <p:ph type="body" idx="8"/>
          </p:nvPr>
        </p:nvSpPr>
        <p:spPr>
          <a:xfrm>
            <a:off x="5251141" y="2700163"/>
            <a:ext cx="2413617" cy="20375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53" name="Google Shape;253;p22"/>
          <p:cNvSpPr txBox="1">
            <a:spLocks noGrp="1"/>
          </p:cNvSpPr>
          <p:nvPr>
            <p:ph type="body" idx="9"/>
          </p:nvPr>
        </p:nvSpPr>
        <p:spPr>
          <a:xfrm>
            <a:off x="5251141" y="3182146"/>
            <a:ext cx="2413617" cy="20375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254" name="Google Shape;254;p22"/>
          <p:cNvSpPr txBox="1">
            <a:spLocks noGrp="1"/>
          </p:cNvSpPr>
          <p:nvPr>
            <p:ph type="body" idx="13"/>
          </p:nvPr>
        </p:nvSpPr>
        <p:spPr>
          <a:xfrm>
            <a:off x="5251141" y="3658586"/>
            <a:ext cx="2413617" cy="203755"/>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750"/>
              </a:spcBef>
              <a:spcAft>
                <a:spcPts val="0"/>
              </a:spcAft>
              <a:buClr>
                <a:schemeClr val="dk1"/>
              </a:buClr>
              <a:buSzPts val="1000"/>
              <a:buFont typeface="Arial"/>
              <a:buNone/>
              <a:defRPr sz="1000" b="0" i="0" u="none" strike="noStrike" cap="none">
                <a:solidFill>
                  <a:schemeClr val="dk1"/>
                </a:solidFill>
                <a:latin typeface="Proxima Nova"/>
                <a:ea typeface="Proxima Nova"/>
                <a:cs typeface="Proxima Nova"/>
                <a:sym typeface="Proxima Nova"/>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pic>
        <p:nvPicPr>
          <p:cNvPr id="255" name="Google Shape;255;p22"/>
          <p:cNvPicPr preferRelativeResize="0"/>
          <p:nvPr/>
        </p:nvPicPr>
        <p:blipFill rotWithShape="1">
          <a:blip r:embed="rId6">
            <a:alphaModFix/>
          </a:blip>
          <a:srcRect/>
          <a:stretch/>
        </p:blipFill>
        <p:spPr>
          <a:xfrm>
            <a:off x="1312082" y="1650427"/>
            <a:ext cx="402337" cy="402337"/>
          </a:xfrm>
          <a:prstGeom prst="rect">
            <a:avLst/>
          </a:prstGeom>
          <a:noFill/>
          <a:ln>
            <a:noFill/>
          </a:ln>
        </p:spPr>
      </p:pic>
      <p:pic>
        <p:nvPicPr>
          <p:cNvPr id="256" name="Google Shape;256;p22"/>
          <p:cNvPicPr preferRelativeResize="0"/>
          <p:nvPr/>
        </p:nvPicPr>
        <p:blipFill rotWithShape="1">
          <a:blip r:embed="rId2">
            <a:alphaModFix/>
          </a:blip>
          <a:srcRect/>
          <a:stretch/>
        </p:blipFill>
        <p:spPr>
          <a:xfrm>
            <a:off x="1312082" y="2130617"/>
            <a:ext cx="402337" cy="402337"/>
          </a:xfrm>
          <a:prstGeom prst="rect">
            <a:avLst/>
          </a:prstGeom>
          <a:noFill/>
          <a:ln>
            <a:noFill/>
          </a:ln>
        </p:spPr>
      </p:pic>
      <p:pic>
        <p:nvPicPr>
          <p:cNvPr id="257" name="Google Shape;257;p22"/>
          <p:cNvPicPr preferRelativeResize="0"/>
          <p:nvPr/>
        </p:nvPicPr>
        <p:blipFill rotWithShape="1">
          <a:blip r:embed="rId3">
            <a:alphaModFix/>
          </a:blip>
          <a:srcRect/>
          <a:stretch/>
        </p:blipFill>
        <p:spPr>
          <a:xfrm>
            <a:off x="1312082" y="2610401"/>
            <a:ext cx="402337" cy="400051"/>
          </a:xfrm>
          <a:prstGeom prst="rect">
            <a:avLst/>
          </a:prstGeom>
          <a:noFill/>
          <a:ln>
            <a:noFill/>
          </a:ln>
        </p:spPr>
      </p:pic>
      <p:pic>
        <p:nvPicPr>
          <p:cNvPr id="258" name="Google Shape;258;p22"/>
          <p:cNvPicPr preferRelativeResize="0"/>
          <p:nvPr/>
        </p:nvPicPr>
        <p:blipFill rotWithShape="1">
          <a:blip r:embed="rId4">
            <a:alphaModFix/>
          </a:blip>
          <a:srcRect/>
          <a:stretch/>
        </p:blipFill>
        <p:spPr>
          <a:xfrm>
            <a:off x="1312082" y="3088744"/>
            <a:ext cx="402337" cy="402337"/>
          </a:xfrm>
          <a:prstGeom prst="rect">
            <a:avLst/>
          </a:prstGeom>
          <a:noFill/>
          <a:ln>
            <a:noFill/>
          </a:ln>
        </p:spPr>
      </p:pic>
      <p:pic>
        <p:nvPicPr>
          <p:cNvPr id="259" name="Google Shape;259;p22"/>
          <p:cNvPicPr preferRelativeResize="0"/>
          <p:nvPr/>
        </p:nvPicPr>
        <p:blipFill rotWithShape="1">
          <a:blip r:embed="rId5">
            <a:alphaModFix/>
          </a:blip>
          <a:srcRect/>
          <a:stretch/>
        </p:blipFill>
        <p:spPr>
          <a:xfrm>
            <a:off x="1312081" y="3569374"/>
            <a:ext cx="402337" cy="402337"/>
          </a:xfrm>
          <a:prstGeom prst="rect">
            <a:avLst/>
          </a:prstGeom>
          <a:noFill/>
          <a:ln>
            <a:noFill/>
          </a:ln>
        </p:spPr>
      </p:pic>
      <p:pic>
        <p:nvPicPr>
          <p:cNvPr id="260" name="Google Shape;260;p22"/>
          <p:cNvPicPr preferRelativeResize="0"/>
          <p:nvPr/>
        </p:nvPicPr>
        <p:blipFill rotWithShape="1">
          <a:blip r:embed="rId7">
            <a:alphaModFix/>
          </a:blip>
          <a:srcRect/>
          <a:stretch/>
        </p:blipFill>
        <p:spPr>
          <a:xfrm>
            <a:off x="4765810" y="1650427"/>
            <a:ext cx="402337" cy="402337"/>
          </a:xfrm>
          <a:prstGeom prst="rect">
            <a:avLst/>
          </a:prstGeom>
          <a:noFill/>
          <a:ln>
            <a:noFill/>
          </a:ln>
        </p:spPr>
      </p:pic>
      <p:pic>
        <p:nvPicPr>
          <p:cNvPr id="261" name="Google Shape;261;p22"/>
          <p:cNvPicPr preferRelativeResize="0"/>
          <p:nvPr/>
        </p:nvPicPr>
        <p:blipFill rotWithShape="1">
          <a:blip r:embed="rId8">
            <a:alphaModFix/>
          </a:blip>
          <a:srcRect/>
          <a:stretch/>
        </p:blipFill>
        <p:spPr>
          <a:xfrm>
            <a:off x="4765809" y="2130617"/>
            <a:ext cx="402337" cy="402337"/>
          </a:xfrm>
          <a:prstGeom prst="rect">
            <a:avLst/>
          </a:prstGeom>
          <a:noFill/>
          <a:ln>
            <a:noFill/>
          </a:ln>
        </p:spPr>
      </p:pic>
      <p:pic>
        <p:nvPicPr>
          <p:cNvPr id="262" name="Google Shape;262;p22"/>
          <p:cNvPicPr preferRelativeResize="0"/>
          <p:nvPr/>
        </p:nvPicPr>
        <p:blipFill rotWithShape="1">
          <a:blip r:embed="rId9">
            <a:alphaModFix/>
          </a:blip>
          <a:srcRect/>
          <a:stretch/>
        </p:blipFill>
        <p:spPr>
          <a:xfrm>
            <a:off x="4765808" y="2610401"/>
            <a:ext cx="402337" cy="400051"/>
          </a:xfrm>
          <a:prstGeom prst="rect">
            <a:avLst/>
          </a:prstGeom>
          <a:noFill/>
          <a:ln>
            <a:noFill/>
          </a:ln>
        </p:spPr>
      </p:pic>
      <p:pic>
        <p:nvPicPr>
          <p:cNvPr id="263" name="Google Shape;263;p22"/>
          <p:cNvPicPr preferRelativeResize="0"/>
          <p:nvPr/>
        </p:nvPicPr>
        <p:blipFill rotWithShape="1">
          <a:blip r:embed="rId10">
            <a:alphaModFix/>
          </a:blip>
          <a:srcRect/>
          <a:stretch/>
        </p:blipFill>
        <p:spPr>
          <a:xfrm>
            <a:off x="4765808" y="3087898"/>
            <a:ext cx="402337" cy="402337"/>
          </a:xfrm>
          <a:prstGeom prst="rect">
            <a:avLst/>
          </a:prstGeom>
          <a:noFill/>
          <a:ln>
            <a:noFill/>
          </a:ln>
        </p:spPr>
      </p:pic>
      <p:pic>
        <p:nvPicPr>
          <p:cNvPr id="264" name="Google Shape;264;p22"/>
          <p:cNvPicPr preferRelativeResize="0"/>
          <p:nvPr/>
        </p:nvPicPr>
        <p:blipFill rotWithShape="1">
          <a:blip r:embed="rId11">
            <a:alphaModFix/>
          </a:blip>
          <a:srcRect/>
          <a:stretch/>
        </p:blipFill>
        <p:spPr>
          <a:xfrm>
            <a:off x="4765808" y="3567681"/>
            <a:ext cx="402337" cy="402337"/>
          </a:xfrm>
          <a:prstGeom prst="rect">
            <a:avLst/>
          </a:prstGeom>
          <a:noFill/>
          <a:ln>
            <a:noFill/>
          </a:ln>
        </p:spPr>
      </p:pic>
    </p:spTree>
  </p:cSld>
  <p:clrMapOvr>
    <a:masterClrMapping/>
  </p:clrMapOvr>
  <p:extLst>
    <p:ext uri="{DCECCB84-F9BA-43D5-87BE-67443E8EF086}">
      <p15:sldGuideLst xmlns:p15="http://schemas.microsoft.com/office/powerpoint/2012/main">
        <p15:guide id="1" pos="3878">
          <p15:clr>
            <a:srgbClr val="FBAE40"/>
          </p15:clr>
        </p15:guide>
        <p15:guide id="2" pos="397">
          <p15:clr>
            <a:srgbClr val="FBAE40"/>
          </p15:clr>
        </p15:guide>
        <p15:guide id="3" orient="horz" pos="378">
          <p15:clr>
            <a:srgbClr val="FBAE40"/>
          </p15:clr>
        </p15:guide>
        <p15:guide id="4" orient="horz" pos="923">
          <p15:clr>
            <a:srgbClr val="FBAE40"/>
          </p15:clr>
        </p15:guide>
        <p15:guide id="5" pos="1638">
          <p15:clr>
            <a:srgbClr val="FBAE40"/>
          </p15:clr>
        </p15:guide>
        <p15:guide id="6" pos="3578">
          <p15:clr>
            <a:srgbClr val="FBAE40"/>
          </p15:clr>
        </p15:guide>
        <p15:guide id="7" orient="horz" pos="1393">
          <p15:clr>
            <a:srgbClr val="FBAE40"/>
          </p15:clr>
        </p15:guide>
        <p15:guide id="8" pos="1877">
          <p15:clr>
            <a:srgbClr val="FBAE40"/>
          </p15:clr>
        </p15:guide>
        <p15:guide id="9" pos="1928">
          <p15:clr>
            <a:srgbClr val="FBAE40"/>
          </p15:clr>
        </p15:guide>
        <p15:guide id="10" pos="3833">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p:nvPr/>
        </p:nvSpPr>
        <p:spPr>
          <a:xfrm>
            <a:off x="0" y="0"/>
            <a:ext cx="9144000" cy="76511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11" name="Google Shape;11;p1" descr="A black and white logo&#10;&#10;Description automatically generated"/>
          <p:cNvPicPr preferRelativeResize="0"/>
          <p:nvPr/>
        </p:nvPicPr>
        <p:blipFill rotWithShape="1">
          <a:blip r:embed="rId12">
            <a:alphaModFix/>
          </a:blip>
          <a:srcRect/>
          <a:stretch/>
        </p:blipFill>
        <p:spPr>
          <a:xfrm>
            <a:off x="3883129" y="229485"/>
            <a:ext cx="1377742" cy="33019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6" r:id="rId6"/>
    <p:sldLayoutId id="2147483666" r:id="rId7"/>
    <p:sldLayoutId id="2147483667" r:id="rId8"/>
    <p:sldLayoutId id="2147483668" r:id="rId9"/>
    <p:sldLayoutId id="214748367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398">
          <p15:clr>
            <a:srgbClr val="F26B43"/>
          </p15:clr>
        </p15:guide>
        <p15:guide id="2" orient="horz" pos="191">
          <p15:clr>
            <a:srgbClr val="F26B43"/>
          </p15:clr>
        </p15:guide>
        <p15:guide id="3" orient="horz" pos="344">
          <p15:clr>
            <a:srgbClr val="F26B43"/>
          </p15:clr>
        </p15:guide>
        <p15:guide id="4" pos="397">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70" name="Google Shape;270;p23"/>
          <p:cNvSpPr/>
          <p:nvPr/>
        </p:nvSpPr>
        <p:spPr>
          <a:xfrm>
            <a:off x="438147" y="2770216"/>
            <a:ext cx="7657637" cy="1575785"/>
          </a:xfrm>
          <a:prstGeom prst="rect">
            <a:avLst/>
          </a:prstGeom>
          <a:noFill/>
          <a:ln>
            <a:noFill/>
          </a:ln>
        </p:spPr>
        <p:txBody>
          <a:bodyPr spcFirstLastPara="1" wrap="square" lIns="0" tIns="0" rIns="0" bIns="0" anchor="t" anchorCtr="0">
            <a:noAutofit/>
          </a:bodyPr>
          <a:lstStyle/>
          <a:p>
            <a:r>
              <a:rPr lang="en-IN" sz="4200" b="0" i="0" dirty="0">
                <a:solidFill>
                  <a:schemeClr val="bg1"/>
                </a:solidFill>
                <a:effectLst/>
                <a:latin typeface="Avenir"/>
              </a:rPr>
              <a:t>Performance Tuning</a:t>
            </a:r>
            <a:endParaRPr lang="en-IN" sz="4200" dirty="0">
              <a:solidFill>
                <a:schemeClr val="bg1"/>
              </a:solidFill>
              <a:latin typeface="Avenir"/>
            </a:endParaRPr>
          </a:p>
        </p:txBody>
      </p:sp>
      <p:sp>
        <p:nvSpPr>
          <p:cNvPr id="271" name="Google Shape;271;p23"/>
          <p:cNvSpPr/>
          <p:nvPr/>
        </p:nvSpPr>
        <p:spPr>
          <a:xfrm>
            <a:off x="438147" y="3152989"/>
            <a:ext cx="4016700" cy="609000"/>
          </a:xfrm>
          <a:prstGeom prst="rect">
            <a:avLst/>
          </a:prstGeom>
          <a:noFill/>
          <a:ln>
            <a:noFill/>
          </a:ln>
        </p:spPr>
        <p:txBody>
          <a:bodyPr spcFirstLastPara="1" wrap="square" lIns="0" tIns="0" rIns="0" bIns="0" anchor="t" anchorCtr="0">
            <a:noAutofit/>
          </a:bodyPr>
          <a:lstStyle/>
          <a:p>
            <a:pPr marL="0" marR="0" lvl="0" indent="0" algn="l" rtl="0">
              <a:lnSpc>
                <a:spcPct val="127347"/>
              </a:lnSpc>
              <a:spcBef>
                <a:spcPts val="0"/>
              </a:spcBef>
              <a:spcAft>
                <a:spcPts val="0"/>
              </a:spcAft>
              <a:buClr>
                <a:srgbClr val="FFBE00"/>
              </a:buClr>
              <a:buSzPts val="3300"/>
              <a:buFont typeface="EB Garamond SemiBold"/>
              <a:buNone/>
            </a:pPr>
            <a:endParaRPr lang="en-IN" sz="5000" dirty="0">
              <a:solidFill>
                <a:schemeClr val="lt1"/>
              </a:solidFill>
              <a:latin typeface="Calibri"/>
              <a:ea typeface="Calibri"/>
              <a:cs typeface="Calibri"/>
              <a:sym typeface="Calibri"/>
            </a:endParaRPr>
          </a:p>
        </p:txBody>
      </p:sp>
      <p:sp>
        <p:nvSpPr>
          <p:cNvPr id="2" name="Google Shape;269;p23">
            <a:extLst>
              <a:ext uri="{FF2B5EF4-FFF2-40B4-BE49-F238E27FC236}">
                <a16:creationId xmlns:a16="http://schemas.microsoft.com/office/drawing/2014/main" id="{E6B234F1-7F95-75EB-D3BF-767D49444FF0}"/>
              </a:ext>
            </a:extLst>
          </p:cNvPr>
          <p:cNvSpPr txBox="1"/>
          <p:nvPr/>
        </p:nvSpPr>
        <p:spPr>
          <a:xfrm>
            <a:off x="3795986" y="4490160"/>
            <a:ext cx="1551900" cy="341700"/>
          </a:xfrm>
          <a:prstGeom prst="rect">
            <a:avLst/>
          </a:prstGeom>
          <a:noFill/>
          <a:ln>
            <a:noFill/>
          </a:ln>
        </p:spPr>
        <p:txBody>
          <a:bodyPr spcFirstLastPara="1" wrap="square" lIns="91425" tIns="45700" rIns="91425" bIns="45700" anchor="t" anchorCtr="0">
            <a:spAutoFit/>
          </a:bodyPr>
          <a:lstStyle/>
          <a:p>
            <a:pPr marL="0" marR="0" lvl="0" indent="0" algn="ctr" rtl="0">
              <a:lnSpc>
                <a:spcPct val="90000"/>
              </a:lnSpc>
              <a:spcBef>
                <a:spcPts val="0"/>
              </a:spcBef>
              <a:spcAft>
                <a:spcPts val="0"/>
              </a:spcAft>
              <a:buClr>
                <a:schemeClr val="dk1"/>
              </a:buClr>
              <a:buSzPts val="4000"/>
              <a:buFont typeface="Proxima Nova"/>
              <a:buNone/>
            </a:pPr>
            <a:r>
              <a:rPr lang="en-IN" sz="1800" b="0" i="0" u="none" strike="noStrike" cap="none" dirty="0">
                <a:solidFill>
                  <a:schemeClr val="lt1"/>
                </a:solidFill>
                <a:latin typeface="Avenir"/>
                <a:ea typeface="Avenir"/>
                <a:cs typeface="Avenir"/>
                <a:sym typeface="Avenir"/>
              </a:rPr>
              <a:t>07 Mar, 2025</a:t>
            </a:r>
            <a:endParaRPr sz="1800" b="0" i="0" u="none" strike="noStrike" cap="none" dirty="0">
              <a:solidFill>
                <a:srgbClr val="000000"/>
              </a:solidFill>
              <a:latin typeface="Avenir"/>
              <a:ea typeface="Avenir"/>
              <a:cs typeface="Avenir"/>
              <a:sym typeface="Aveni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168F3512-333F-B549-8918-DDC6E12FDC32}"/>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B25A270F-50F9-B838-62D9-9A20D34E4028}"/>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10</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6F95F85F-5958-3108-8C3C-42AE8AE85BB7}"/>
              </a:ext>
            </a:extLst>
          </p:cNvPr>
          <p:cNvSpPr txBox="1"/>
          <p:nvPr/>
        </p:nvSpPr>
        <p:spPr>
          <a:xfrm>
            <a:off x="581296" y="1449671"/>
            <a:ext cx="8368393" cy="2072940"/>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Workload Management (WLM):</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WLM Queues: </a:t>
            </a:r>
            <a:r>
              <a:rPr lang="en-US" dirty="0">
                <a:solidFill>
                  <a:schemeClr val="tx1"/>
                </a:solidFill>
                <a:latin typeface="Avenir"/>
              </a:rPr>
              <a:t>Redshift provides multiple queues to manage query execution. Assign queries based on priority and resource requirements.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Memory Allocation: </a:t>
            </a:r>
            <a:r>
              <a:rPr lang="en-US" dirty="0">
                <a:solidFill>
                  <a:schemeClr val="tx1"/>
                </a:solidFill>
                <a:latin typeface="Avenir"/>
              </a:rPr>
              <a:t>Allocate more memory to high-priority or resource-intensive queries.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Short-Running vs. Long-Running Queries: </a:t>
            </a:r>
            <a:r>
              <a:rPr lang="en-US" dirty="0">
                <a:solidFill>
                  <a:schemeClr val="tx1"/>
                </a:solidFill>
                <a:latin typeface="Avenir"/>
              </a:rPr>
              <a:t>Set up queues to prioritize short-running queries while queuing longer-running ones.</a:t>
            </a:r>
          </a:p>
        </p:txBody>
      </p:sp>
      <p:sp>
        <p:nvSpPr>
          <p:cNvPr id="3" name="TextBox 2">
            <a:extLst>
              <a:ext uri="{FF2B5EF4-FFF2-40B4-BE49-F238E27FC236}">
                <a16:creationId xmlns:a16="http://schemas.microsoft.com/office/drawing/2014/main" id="{2B041E7C-FE60-9835-3E15-A157E6302FF3}"/>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WLM and Concurrency Scaling</a:t>
            </a:r>
          </a:p>
        </p:txBody>
      </p:sp>
    </p:spTree>
    <p:extLst>
      <p:ext uri="{BB962C8B-B14F-4D97-AF65-F5344CB8AC3E}">
        <p14:creationId xmlns:p14="http://schemas.microsoft.com/office/powerpoint/2010/main" val="15036208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D7766D0C-5C1E-49C3-7078-FB31742A4E5F}"/>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1AA1B388-B398-C268-9B75-E0789A2CA1E0}"/>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11</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9D8457EE-C69B-F91A-E599-8FF571D5E173}"/>
              </a:ext>
            </a:extLst>
          </p:cNvPr>
          <p:cNvSpPr txBox="1"/>
          <p:nvPr/>
        </p:nvSpPr>
        <p:spPr>
          <a:xfrm>
            <a:off x="581296" y="1449671"/>
            <a:ext cx="8368393" cy="2072940"/>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Concurrency Scaling:</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Redshift automatically adds additional clusters to handle bursts in query demand.</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Ensures that high-concurrency workloads, such as dashboards or reporting tools, do not degrade performance for other users.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Provides elastic scaling to handle unpredictable spikes in demand without needing to provision additional resources manually.</a:t>
            </a:r>
          </a:p>
        </p:txBody>
      </p:sp>
      <p:sp>
        <p:nvSpPr>
          <p:cNvPr id="3" name="TextBox 2">
            <a:extLst>
              <a:ext uri="{FF2B5EF4-FFF2-40B4-BE49-F238E27FC236}">
                <a16:creationId xmlns:a16="http://schemas.microsoft.com/office/drawing/2014/main" id="{21874C17-9CEF-5049-896B-2555238F0202}"/>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WLM and Concurrency Scaling</a:t>
            </a:r>
          </a:p>
        </p:txBody>
      </p:sp>
    </p:spTree>
    <p:extLst>
      <p:ext uri="{BB962C8B-B14F-4D97-AF65-F5344CB8AC3E}">
        <p14:creationId xmlns:p14="http://schemas.microsoft.com/office/powerpoint/2010/main" val="39250564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C0D21D19-3F1A-5F8C-BBF4-5A4F1068E3EB}"/>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A4E66A75-AC52-2E77-F54A-6413C5A793E7}"/>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12</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82112419-C227-7359-3E3B-65EA49027C49}"/>
              </a:ext>
            </a:extLst>
          </p:cNvPr>
          <p:cNvSpPr txBox="1"/>
          <p:nvPr/>
        </p:nvSpPr>
        <p:spPr>
          <a:xfrm>
            <a:off x="581296" y="1449671"/>
            <a:ext cx="8368393" cy="2201180"/>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dirty="0">
                <a:solidFill>
                  <a:schemeClr val="tx1"/>
                </a:solidFill>
                <a:latin typeface="Avenir"/>
              </a:rPr>
              <a:t>As data volumes grow and queries increase, maintaining Redshift tables becomes essential for optimizing performance and ensuring efficient data access.</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Poorly maintained tables can lead to:</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Slower queries due to excessive disk I/O and table scans.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Increased storage costs due to fragmented or unused space.</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Inaccurate query results due to outdated statistics.</a:t>
            </a:r>
          </a:p>
        </p:txBody>
      </p:sp>
      <p:sp>
        <p:nvSpPr>
          <p:cNvPr id="3" name="TextBox 2">
            <a:extLst>
              <a:ext uri="{FF2B5EF4-FFF2-40B4-BE49-F238E27FC236}">
                <a16:creationId xmlns:a16="http://schemas.microsoft.com/office/drawing/2014/main" id="{0C062354-F17D-C64C-6876-809C99B6C608}"/>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Table Maintenance in Amazon Redshift</a:t>
            </a:r>
          </a:p>
        </p:txBody>
      </p:sp>
    </p:spTree>
    <p:extLst>
      <p:ext uri="{BB962C8B-B14F-4D97-AF65-F5344CB8AC3E}">
        <p14:creationId xmlns:p14="http://schemas.microsoft.com/office/powerpoint/2010/main" val="42803480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04E9DC55-7D7B-40F8-17BD-0622F78DAD66}"/>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53FB3392-8304-57D2-697D-9C7D82047BC5}"/>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13</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CF60372A-5E5C-E152-D7F2-6FE450BDCF36}"/>
              </a:ext>
            </a:extLst>
          </p:cNvPr>
          <p:cNvSpPr txBox="1"/>
          <p:nvPr/>
        </p:nvSpPr>
        <p:spPr>
          <a:xfrm>
            <a:off x="581296" y="1449671"/>
            <a:ext cx="8368393" cy="1534331"/>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Key Table Maintenance Tasks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Vacuuming:</a:t>
            </a:r>
            <a:r>
              <a:rPr lang="en-US" dirty="0">
                <a:solidFill>
                  <a:schemeClr val="tx1"/>
                </a:solidFill>
                <a:latin typeface="Avenir"/>
              </a:rPr>
              <a:t> Reclaims space by removing deleted rows and re-sorts data.</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Analyzing: </a:t>
            </a:r>
            <a:r>
              <a:rPr lang="en-US" dirty="0">
                <a:solidFill>
                  <a:schemeClr val="tx1"/>
                </a:solidFill>
                <a:latin typeface="Avenir"/>
              </a:rPr>
              <a:t>Updates table statistics to help the query optimizer generate efficient query plans.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Compression:</a:t>
            </a:r>
            <a:r>
              <a:rPr lang="en-US" dirty="0">
                <a:solidFill>
                  <a:schemeClr val="tx1"/>
                </a:solidFill>
                <a:latin typeface="Avenir"/>
              </a:rPr>
              <a:t> Applying the right compression to minimize storage and improve I/O performance.</a:t>
            </a:r>
          </a:p>
        </p:txBody>
      </p:sp>
      <p:sp>
        <p:nvSpPr>
          <p:cNvPr id="3" name="TextBox 2">
            <a:extLst>
              <a:ext uri="{FF2B5EF4-FFF2-40B4-BE49-F238E27FC236}">
                <a16:creationId xmlns:a16="http://schemas.microsoft.com/office/drawing/2014/main" id="{328BA068-D8FF-BF3E-DE1A-8ACB89890EF2}"/>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Table Maintenance in Amazon Redshift</a:t>
            </a:r>
          </a:p>
        </p:txBody>
      </p:sp>
    </p:spTree>
    <p:extLst>
      <p:ext uri="{BB962C8B-B14F-4D97-AF65-F5344CB8AC3E}">
        <p14:creationId xmlns:p14="http://schemas.microsoft.com/office/powerpoint/2010/main" val="2317008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952E0EF3-54EE-9AE8-3EF4-1DF12058DFB3}"/>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1415B9D4-AFFB-4A9D-8D01-6016DDB87278}"/>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14</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706AEF55-6164-2570-18BC-98F7F531B76E}"/>
              </a:ext>
            </a:extLst>
          </p:cNvPr>
          <p:cNvSpPr txBox="1"/>
          <p:nvPr/>
        </p:nvSpPr>
        <p:spPr>
          <a:xfrm>
            <a:off x="581296" y="1449671"/>
            <a:ext cx="8368393" cy="1675395"/>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dirty="0">
                <a:solidFill>
                  <a:schemeClr val="tx1"/>
                </a:solidFill>
                <a:latin typeface="Avenir"/>
              </a:rPr>
              <a:t>VACUUM reorganizes data and reclaims space that is no longer needed after DELETE or UPDATE operations.</a:t>
            </a:r>
          </a:p>
          <a:p>
            <a:pPr marL="285750" indent="-285750">
              <a:lnSpc>
                <a:spcPct val="125000"/>
              </a:lnSpc>
              <a:spcAft>
                <a:spcPts val="1000"/>
              </a:spcAft>
              <a:buFont typeface="Arial" panose="020B0604020202020204" pitchFamily="34" charset="0"/>
              <a:buChar char="•"/>
            </a:pPr>
            <a:r>
              <a:rPr lang="en-US" dirty="0">
                <a:solidFill>
                  <a:schemeClr val="tx1"/>
                </a:solidFill>
                <a:latin typeface="Avenir"/>
              </a:rPr>
              <a:t>Redshift uses columnar storage and MVCC (Multi-Version Concurrency Control), meaning deleted rows remain in the table until vacuuming happens.</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Sorting:</a:t>
            </a:r>
            <a:r>
              <a:rPr lang="en-US" dirty="0">
                <a:solidFill>
                  <a:schemeClr val="tx1"/>
                </a:solidFill>
                <a:latin typeface="Avenir"/>
              </a:rPr>
              <a:t> During vacuuming, Redshift can also re-sort tables based on the sort key to optimize query performance.</a:t>
            </a:r>
          </a:p>
        </p:txBody>
      </p:sp>
      <p:sp>
        <p:nvSpPr>
          <p:cNvPr id="3" name="TextBox 2">
            <a:extLst>
              <a:ext uri="{FF2B5EF4-FFF2-40B4-BE49-F238E27FC236}">
                <a16:creationId xmlns:a16="http://schemas.microsoft.com/office/drawing/2014/main" id="{AAB28599-F367-A2DA-6ABE-33B58B1065E8}"/>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Vacuuming in Amazon Redshift</a:t>
            </a:r>
          </a:p>
        </p:txBody>
      </p:sp>
    </p:spTree>
    <p:extLst>
      <p:ext uri="{BB962C8B-B14F-4D97-AF65-F5344CB8AC3E}">
        <p14:creationId xmlns:p14="http://schemas.microsoft.com/office/powerpoint/2010/main" val="35629029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D6F44CC0-8CA9-5529-2E20-AE9CDF036560}"/>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77AB81FD-564A-CFCF-0F00-C75EEFE9FD34}"/>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15</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E9ABB5D3-5E96-D390-8867-4C40DCBFBB13}"/>
              </a:ext>
            </a:extLst>
          </p:cNvPr>
          <p:cNvSpPr txBox="1"/>
          <p:nvPr/>
        </p:nvSpPr>
        <p:spPr>
          <a:xfrm>
            <a:off x="581296" y="1449671"/>
            <a:ext cx="8368393" cy="2726965"/>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Types of Vacuuming:</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Full Vacuum: </a:t>
            </a:r>
            <a:r>
              <a:rPr lang="en-US" dirty="0">
                <a:solidFill>
                  <a:schemeClr val="tx1"/>
                </a:solidFill>
                <a:latin typeface="Avenir"/>
              </a:rPr>
              <a:t>Rebuilds the entire table, reclaims all space, and sorts the table.</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Sort-only Vacuum: </a:t>
            </a:r>
            <a:r>
              <a:rPr lang="en-US" dirty="0">
                <a:solidFill>
                  <a:schemeClr val="tx1"/>
                </a:solidFill>
                <a:latin typeface="Avenir"/>
              </a:rPr>
              <a:t>Only re-sorts the table according to the defined sort keys, without reclaiming space.</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Incremental Vacuum: </a:t>
            </a:r>
            <a:r>
              <a:rPr lang="en-US" dirty="0">
                <a:solidFill>
                  <a:schemeClr val="tx1"/>
                </a:solidFill>
                <a:latin typeface="Avenir"/>
              </a:rPr>
              <a:t>A faster process that only reclaims space for recently deleted rows.</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When to Vacuum:</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After heavy UPDATE or DELETE operations.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For tables with large amounts of data being added or removed frequently.</a:t>
            </a:r>
          </a:p>
        </p:txBody>
      </p:sp>
      <p:sp>
        <p:nvSpPr>
          <p:cNvPr id="3" name="TextBox 2">
            <a:extLst>
              <a:ext uri="{FF2B5EF4-FFF2-40B4-BE49-F238E27FC236}">
                <a16:creationId xmlns:a16="http://schemas.microsoft.com/office/drawing/2014/main" id="{37813067-00BD-D580-B98C-EDB0F9540F07}"/>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Vacuuming in Amazon Redshift</a:t>
            </a:r>
          </a:p>
        </p:txBody>
      </p:sp>
    </p:spTree>
    <p:extLst>
      <p:ext uri="{BB962C8B-B14F-4D97-AF65-F5344CB8AC3E}">
        <p14:creationId xmlns:p14="http://schemas.microsoft.com/office/powerpoint/2010/main" val="7945266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277C11FB-6FF0-C6E6-0043-8C194AD79CEA}"/>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5D1CF992-0E7D-E58A-0632-2E49A04B75E5}"/>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16</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B99B2398-D3D4-4B13-09F8-D0AB50B59AD9}"/>
              </a:ext>
            </a:extLst>
          </p:cNvPr>
          <p:cNvSpPr txBox="1"/>
          <p:nvPr/>
        </p:nvSpPr>
        <p:spPr>
          <a:xfrm>
            <a:off x="581296" y="1449671"/>
            <a:ext cx="8368393" cy="2726965"/>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dirty="0">
                <a:solidFill>
                  <a:schemeClr val="tx1"/>
                </a:solidFill>
                <a:latin typeface="Avenir"/>
              </a:rPr>
              <a:t>The ANALYZE command collects statistics about the distribution of values in a table to help Redshift's query planner generate optimal query execution plans.</a:t>
            </a:r>
          </a:p>
          <a:p>
            <a:pPr marL="285750" indent="-285750">
              <a:lnSpc>
                <a:spcPct val="125000"/>
              </a:lnSpc>
              <a:spcAft>
                <a:spcPts val="1000"/>
              </a:spcAft>
              <a:buFont typeface="Arial" panose="020B0604020202020204" pitchFamily="34" charset="0"/>
              <a:buChar char="•"/>
            </a:pPr>
            <a:r>
              <a:rPr lang="en-US" dirty="0">
                <a:solidFill>
                  <a:schemeClr val="tx1"/>
                </a:solidFill>
                <a:latin typeface="Avenir"/>
              </a:rPr>
              <a:t>These statistics include column cardinality, null values, and unique value distributions.</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Why Analyzing is Important:</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Improved Query Optimization: </a:t>
            </a:r>
            <a:r>
              <a:rPr lang="en-US" dirty="0">
                <a:solidFill>
                  <a:schemeClr val="tx1"/>
                </a:solidFill>
                <a:latin typeface="Avenir"/>
              </a:rPr>
              <a:t>Without up-to-date statistics, the query planner may choose inefficient execution plans, leading to slower queries.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Automatic Statistics: </a:t>
            </a:r>
            <a:r>
              <a:rPr lang="en-US" dirty="0">
                <a:solidFill>
                  <a:schemeClr val="tx1"/>
                </a:solidFill>
                <a:latin typeface="Avenir"/>
              </a:rPr>
              <a:t>Redshift automatically collects statistics, but manual running of ANALYZE can speed up the process in specific situations.</a:t>
            </a:r>
          </a:p>
        </p:txBody>
      </p:sp>
      <p:sp>
        <p:nvSpPr>
          <p:cNvPr id="3" name="TextBox 2">
            <a:extLst>
              <a:ext uri="{FF2B5EF4-FFF2-40B4-BE49-F238E27FC236}">
                <a16:creationId xmlns:a16="http://schemas.microsoft.com/office/drawing/2014/main" id="{C1285CC9-B208-7E4E-9DDD-737A4533BA96}"/>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Analyzing Tables in Amazon Redshift</a:t>
            </a:r>
          </a:p>
        </p:txBody>
      </p:sp>
    </p:spTree>
    <p:extLst>
      <p:ext uri="{BB962C8B-B14F-4D97-AF65-F5344CB8AC3E}">
        <p14:creationId xmlns:p14="http://schemas.microsoft.com/office/powerpoint/2010/main" val="24717404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E8733151-FE78-62AE-3BED-735B79CC5299}"/>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D9B56FDE-5191-E401-9A20-FC454EDF1F88}"/>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17</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DB177EB7-37CF-B757-7FA3-736CBCAEB90C}"/>
              </a:ext>
            </a:extLst>
          </p:cNvPr>
          <p:cNvSpPr txBox="1"/>
          <p:nvPr/>
        </p:nvSpPr>
        <p:spPr>
          <a:xfrm>
            <a:off x="581296" y="1449671"/>
            <a:ext cx="8368393" cy="3137334"/>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dirty="0">
                <a:solidFill>
                  <a:schemeClr val="tx1"/>
                </a:solidFill>
                <a:latin typeface="Avenir"/>
              </a:rPr>
              <a:t>Materialized views are precomputed views that store the results of a query in a physical table, improving performance for repetitive queries.</a:t>
            </a:r>
          </a:p>
          <a:p>
            <a:pPr marL="285750" indent="-285750">
              <a:lnSpc>
                <a:spcPct val="125000"/>
              </a:lnSpc>
              <a:spcAft>
                <a:spcPts val="1000"/>
              </a:spcAft>
              <a:buFont typeface="Arial" panose="020B0604020202020204" pitchFamily="34" charset="0"/>
              <a:buChar char="•"/>
            </a:pPr>
            <a:r>
              <a:rPr lang="en-US" dirty="0">
                <a:solidFill>
                  <a:schemeClr val="tx1"/>
                </a:solidFill>
                <a:latin typeface="Avenir"/>
              </a:rPr>
              <a:t>Unlike regular views, which are virtual and compute results every time they’re queried, materialized views persist data and refresh periodically.</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Benefits of Materialized Views: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Improved Performance: </a:t>
            </a:r>
            <a:r>
              <a:rPr lang="en-US" dirty="0">
                <a:solidFill>
                  <a:schemeClr val="tx1"/>
                </a:solidFill>
                <a:latin typeface="Avenir"/>
              </a:rPr>
              <a:t>Queries on large datasets can be significantly faster since the data is precomputed.</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Reduced Query Load: </a:t>
            </a:r>
            <a:r>
              <a:rPr lang="en-US" dirty="0">
                <a:solidFill>
                  <a:schemeClr val="tx1"/>
                </a:solidFill>
                <a:latin typeface="Avenir"/>
              </a:rPr>
              <a:t>Avoids re-executing complex queries with expensive joins and aggregations.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Consistency:</a:t>
            </a:r>
            <a:r>
              <a:rPr lang="en-US" dirty="0">
                <a:solidFill>
                  <a:schemeClr val="tx1"/>
                </a:solidFill>
                <a:latin typeface="Avenir"/>
              </a:rPr>
              <a:t> Materialized views can be refreshed periodically to ensure they reflect up-to-date data.</a:t>
            </a:r>
          </a:p>
        </p:txBody>
      </p:sp>
      <p:sp>
        <p:nvSpPr>
          <p:cNvPr id="3" name="TextBox 2">
            <a:extLst>
              <a:ext uri="{FF2B5EF4-FFF2-40B4-BE49-F238E27FC236}">
                <a16:creationId xmlns:a16="http://schemas.microsoft.com/office/drawing/2014/main" id="{B2A861CA-4A68-4B7C-ABE5-75A2FC51FBE1}"/>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Materialized Views in Amazon Redshift</a:t>
            </a:r>
          </a:p>
        </p:txBody>
      </p:sp>
    </p:spTree>
    <p:extLst>
      <p:ext uri="{BB962C8B-B14F-4D97-AF65-F5344CB8AC3E}">
        <p14:creationId xmlns:p14="http://schemas.microsoft.com/office/powerpoint/2010/main" val="3492179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DD139B0C-246A-4E39-9C2D-4878A05537E9}"/>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F5B77D0E-67C7-DE59-B601-EF40E010B693}"/>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18</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CF22FCBE-D4DA-61A4-DB2F-874B892C872F}"/>
              </a:ext>
            </a:extLst>
          </p:cNvPr>
          <p:cNvSpPr txBox="1"/>
          <p:nvPr/>
        </p:nvSpPr>
        <p:spPr>
          <a:xfrm>
            <a:off x="581296" y="1449671"/>
            <a:ext cx="8391254" cy="2342244"/>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Best Practices for Materialized Views: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Limit the use of Materialized Views: </a:t>
            </a:r>
            <a:r>
              <a:rPr lang="en-US" dirty="0">
                <a:solidFill>
                  <a:schemeClr val="tx1"/>
                </a:solidFill>
                <a:latin typeface="Avenir"/>
              </a:rPr>
              <a:t>They are most beneficial for queries with heavy aggregation or joins.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Schedule Refreshes Wisely: </a:t>
            </a:r>
            <a:r>
              <a:rPr lang="en-US" dirty="0">
                <a:solidFill>
                  <a:schemeClr val="tx1"/>
                </a:solidFill>
                <a:latin typeface="Avenir"/>
              </a:rPr>
              <a:t>Materialized views are updated on refresh, which can be resource-intensive. Schedule refreshes during low-traffic periods.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Monitor Usage: </a:t>
            </a:r>
            <a:r>
              <a:rPr lang="en-US" dirty="0">
                <a:solidFill>
                  <a:schemeClr val="tx1"/>
                </a:solidFill>
                <a:latin typeface="Avenir"/>
              </a:rPr>
              <a:t>Use AWS CloudWatch and Redshift query logs to monitor performance and query patterns to determine when materialized views are most beneficial.</a:t>
            </a:r>
          </a:p>
        </p:txBody>
      </p:sp>
      <p:sp>
        <p:nvSpPr>
          <p:cNvPr id="3" name="TextBox 2">
            <a:extLst>
              <a:ext uri="{FF2B5EF4-FFF2-40B4-BE49-F238E27FC236}">
                <a16:creationId xmlns:a16="http://schemas.microsoft.com/office/drawing/2014/main" id="{F5F1DD53-F3E9-E063-7880-82E5827B5031}"/>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Analyzing Tables in Amazon Redshift</a:t>
            </a:r>
          </a:p>
        </p:txBody>
      </p:sp>
    </p:spTree>
    <p:extLst>
      <p:ext uri="{BB962C8B-B14F-4D97-AF65-F5344CB8AC3E}">
        <p14:creationId xmlns:p14="http://schemas.microsoft.com/office/powerpoint/2010/main" val="4830984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E5043857-3479-6D97-7F2E-8997E877B22B}"/>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65FC19C6-F333-61B3-9F1A-B7C2043CE73D}"/>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19</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C6DBAA7B-38D3-2680-C96A-94ED722AE69C}"/>
              </a:ext>
            </a:extLst>
          </p:cNvPr>
          <p:cNvSpPr txBox="1"/>
          <p:nvPr/>
        </p:nvSpPr>
        <p:spPr>
          <a:xfrm>
            <a:off x="581296" y="1449671"/>
            <a:ext cx="8391254" cy="2342244"/>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Why Monitoring Amazon Redshift is Important</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Performance Optimization: </a:t>
            </a:r>
            <a:r>
              <a:rPr lang="en-US" dirty="0">
                <a:solidFill>
                  <a:schemeClr val="tx1"/>
                </a:solidFill>
                <a:latin typeface="Avenir"/>
              </a:rPr>
              <a:t>Continuous monitoring allows for the identification of bottlenecks, inefficient queries, and resource constraints, ensuring the system runs optimally.</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Cost Management: </a:t>
            </a:r>
            <a:r>
              <a:rPr lang="en-US" dirty="0">
                <a:solidFill>
                  <a:schemeClr val="tx1"/>
                </a:solidFill>
                <a:latin typeface="Avenir"/>
              </a:rPr>
              <a:t>Monitoring helps to avoid unnecessary costs by identifying resource overuse, underutilization, or inefficiencies.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Troubleshooting:</a:t>
            </a:r>
            <a:r>
              <a:rPr lang="en-US" dirty="0">
                <a:solidFill>
                  <a:schemeClr val="tx1"/>
                </a:solidFill>
                <a:latin typeface="Avenir"/>
              </a:rPr>
              <a:t> Provides insights into the health of the cluster and helps detect problems such as long-running queries, disk space issues, or hardware failures.</a:t>
            </a:r>
          </a:p>
        </p:txBody>
      </p:sp>
      <p:sp>
        <p:nvSpPr>
          <p:cNvPr id="3" name="TextBox 2">
            <a:extLst>
              <a:ext uri="{FF2B5EF4-FFF2-40B4-BE49-F238E27FC236}">
                <a16:creationId xmlns:a16="http://schemas.microsoft.com/office/drawing/2014/main" id="{49D9FB3B-1A6F-9FF7-4D44-AAA781AC904B}"/>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Amazon Redshift Monitoring</a:t>
            </a:r>
          </a:p>
        </p:txBody>
      </p:sp>
    </p:spTree>
    <p:extLst>
      <p:ext uri="{BB962C8B-B14F-4D97-AF65-F5344CB8AC3E}">
        <p14:creationId xmlns:p14="http://schemas.microsoft.com/office/powerpoint/2010/main" val="4009222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 name="Google Shape;276;p24">
            <a:extLst>
              <a:ext uri="{FF2B5EF4-FFF2-40B4-BE49-F238E27FC236}">
                <a16:creationId xmlns:a16="http://schemas.microsoft.com/office/drawing/2014/main" id="{56495927-7C27-260C-17D0-1D2E169CFCBA}"/>
              </a:ext>
            </a:extLst>
          </p:cNvPr>
          <p:cNvSpPr txBox="1"/>
          <p:nvPr/>
        </p:nvSpPr>
        <p:spPr>
          <a:xfrm>
            <a:off x="500696" y="3752448"/>
            <a:ext cx="4722813" cy="1138297"/>
          </a:xfrm>
          <a:prstGeom prst="rect">
            <a:avLst/>
          </a:prstGeom>
          <a:noFill/>
          <a:ln>
            <a:noFill/>
          </a:ln>
        </p:spPr>
        <p:txBody>
          <a:bodyPr spcFirstLastPara="1" wrap="square" lIns="91425" tIns="45700" rIns="91425" bIns="45700" anchor="t" anchorCtr="0">
            <a:noAutofit/>
          </a:bodyPr>
          <a:lstStyle/>
          <a:p>
            <a:pPr>
              <a:lnSpc>
                <a:spcPct val="90000"/>
              </a:lnSpc>
              <a:buSzPts val="1800"/>
            </a:pPr>
            <a:r>
              <a:rPr lang="en-IN" sz="1800" b="1" i="0" u="none" strike="noStrike" cap="none" dirty="0">
                <a:solidFill>
                  <a:srgbClr val="FFFFFF"/>
                </a:solidFill>
                <a:latin typeface="Avenir"/>
                <a:ea typeface="Avenir"/>
                <a:cs typeface="Avenir"/>
                <a:sym typeface="Avenir"/>
              </a:rPr>
              <a:t>Course :</a:t>
            </a:r>
            <a:r>
              <a:rPr lang="en-IN" sz="1800" b="0" i="0" u="none" strike="noStrike" cap="none" dirty="0">
                <a:solidFill>
                  <a:schemeClr val="lt1"/>
                </a:solidFill>
                <a:latin typeface="Avenir"/>
                <a:ea typeface="Avenir"/>
                <a:cs typeface="Avenir"/>
                <a:sym typeface="Avenir"/>
              </a:rPr>
              <a:t> Amazon Redshift</a:t>
            </a:r>
            <a:endParaRPr lang="en-IN" sz="1800" b="0" i="0" u="none" strike="noStrike" cap="none" dirty="0">
              <a:solidFill>
                <a:schemeClr val="dk1"/>
              </a:solidFill>
              <a:latin typeface="Avenir"/>
              <a:ea typeface="Avenir"/>
              <a:cs typeface="Avenir"/>
              <a:sym typeface="Avenir"/>
            </a:endParaRPr>
          </a:p>
          <a:p>
            <a:pPr marL="0" marR="0" lvl="0" indent="0" algn="l" rtl="0">
              <a:lnSpc>
                <a:spcPct val="90000"/>
              </a:lnSpc>
              <a:spcBef>
                <a:spcPts val="1000"/>
              </a:spcBef>
              <a:spcAft>
                <a:spcPts val="0"/>
              </a:spcAft>
              <a:buClr>
                <a:srgbClr val="000000"/>
              </a:buClr>
              <a:buSzPts val="1800"/>
              <a:buFont typeface="Arial"/>
              <a:buNone/>
            </a:pPr>
            <a:r>
              <a:rPr lang="en-IN" sz="1800" b="1" i="0" u="none" strike="noStrike" cap="none" dirty="0">
                <a:solidFill>
                  <a:srgbClr val="FFFFFF"/>
                </a:solidFill>
                <a:latin typeface="Avenir"/>
                <a:ea typeface="Avenir"/>
                <a:cs typeface="Avenir"/>
                <a:sym typeface="Avenir"/>
              </a:rPr>
              <a:t>Lecture On :</a:t>
            </a:r>
            <a:r>
              <a:rPr lang="en-IN" sz="1800" b="0" i="0" u="none" strike="noStrike" cap="none" dirty="0">
                <a:solidFill>
                  <a:srgbClr val="FFFFFF"/>
                </a:solidFill>
                <a:latin typeface="Avenir"/>
                <a:ea typeface="Avenir"/>
                <a:cs typeface="Avenir"/>
                <a:sym typeface="Avenir"/>
              </a:rPr>
              <a:t> </a:t>
            </a:r>
            <a:r>
              <a:rPr lang="en-IN" sz="1800" b="0" i="0" dirty="0">
                <a:solidFill>
                  <a:schemeClr val="bg1"/>
                </a:solidFill>
                <a:effectLst/>
                <a:latin typeface="Aptos Narrow" panose="020B0004020202020204" pitchFamily="34" charset="0"/>
              </a:rPr>
              <a:t>Performance Tuning</a:t>
            </a:r>
            <a:endParaRPr lang="en-IN" sz="1800" b="0" i="0" u="none" strike="noStrike" cap="none" dirty="0">
              <a:solidFill>
                <a:srgbClr val="FFFFFF"/>
              </a:solidFill>
              <a:latin typeface="Avenir"/>
              <a:ea typeface="Avenir"/>
              <a:cs typeface="Avenir"/>
              <a:sym typeface="Avenir"/>
            </a:endParaRPr>
          </a:p>
          <a:p>
            <a:pPr marL="0" marR="0" lvl="0" indent="0" algn="l" rtl="0">
              <a:lnSpc>
                <a:spcPct val="90000"/>
              </a:lnSpc>
              <a:spcBef>
                <a:spcPts val="1000"/>
              </a:spcBef>
              <a:spcAft>
                <a:spcPts val="0"/>
              </a:spcAft>
              <a:buClr>
                <a:srgbClr val="000000"/>
              </a:buClr>
              <a:buSzPts val="1800"/>
              <a:buFont typeface="Arial"/>
              <a:buNone/>
            </a:pPr>
            <a:r>
              <a:rPr lang="en-IN" sz="1800" b="1" i="0" u="none" strike="noStrike" cap="none" dirty="0">
                <a:solidFill>
                  <a:srgbClr val="FFFFFF"/>
                </a:solidFill>
                <a:latin typeface="Avenir"/>
                <a:ea typeface="Avenir"/>
                <a:cs typeface="Avenir"/>
                <a:sym typeface="Avenir"/>
              </a:rPr>
              <a:t>Instructor :</a:t>
            </a:r>
            <a:r>
              <a:rPr lang="en-IN" sz="1800" b="0" i="0" u="none" strike="noStrike" cap="none" dirty="0">
                <a:solidFill>
                  <a:schemeClr val="lt1"/>
                </a:solidFill>
                <a:latin typeface="Avenir"/>
                <a:ea typeface="Avenir"/>
                <a:cs typeface="Avenir"/>
                <a:sym typeface="Avenir"/>
              </a:rPr>
              <a:t> Nitin</a:t>
            </a:r>
            <a:endParaRPr sz="1800" b="0" i="0" u="none" strike="noStrike" cap="none" dirty="0">
              <a:solidFill>
                <a:schemeClr val="lt1"/>
              </a:solidFill>
              <a:latin typeface="Avenir"/>
              <a:ea typeface="Avenir"/>
              <a:cs typeface="Avenir"/>
              <a:sym typeface="Aveni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E822411E-F7B6-47C7-B1BB-E3AECA0F399E}"/>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DDD0460D-55E2-ED4A-6FBE-E75A6A242160}"/>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20</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AF095110-16B6-F021-F306-A353A022C86A}"/>
              </a:ext>
            </a:extLst>
          </p:cNvPr>
          <p:cNvSpPr txBox="1"/>
          <p:nvPr/>
        </p:nvSpPr>
        <p:spPr>
          <a:xfrm>
            <a:off x="581296" y="1175351"/>
            <a:ext cx="8391254" cy="3791359"/>
          </a:xfrm>
          <a:prstGeom prst="rect">
            <a:avLst/>
          </a:prstGeom>
          <a:noFill/>
        </p:spPr>
        <p:txBody>
          <a:bodyPr wrap="square">
            <a:spAutoFit/>
          </a:bodyPr>
          <a:lstStyle/>
          <a:p>
            <a:pPr>
              <a:lnSpc>
                <a:spcPct val="125000"/>
              </a:lnSpc>
              <a:spcAft>
                <a:spcPts val="1000"/>
              </a:spcAft>
            </a:pPr>
            <a:r>
              <a:rPr lang="en-US" b="1" dirty="0">
                <a:solidFill>
                  <a:schemeClr val="tx1"/>
                </a:solidFill>
                <a:latin typeface="Avenir"/>
              </a:rPr>
              <a:t>Key Monitoring Components in Redshift:</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Amazon CloudWatch:</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Provides metrics such as CPU utilization, disk I/O, network throughput, and memory usage.</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Allows the creation of alarms to notify users of potential issues.</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Amazon Redshift Console:</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Provides a user-friendly interface to monitor and manage clusters, queries, and performance metrics.</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Performance Insights: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Helps monitor query performance and pinpoint issues with execution plans, slow-running queries, or underperforming nodes.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Visual representation of database load, bottlenecks, and query times.</a:t>
            </a:r>
          </a:p>
        </p:txBody>
      </p:sp>
      <p:sp>
        <p:nvSpPr>
          <p:cNvPr id="3" name="TextBox 2">
            <a:extLst>
              <a:ext uri="{FF2B5EF4-FFF2-40B4-BE49-F238E27FC236}">
                <a16:creationId xmlns:a16="http://schemas.microsoft.com/office/drawing/2014/main" id="{DFEF802B-64A4-2B8C-0FCD-EE2E26DDAB63}"/>
              </a:ext>
            </a:extLst>
          </p:cNvPr>
          <p:cNvSpPr txBox="1"/>
          <p:nvPr/>
        </p:nvSpPr>
        <p:spPr>
          <a:xfrm>
            <a:off x="581296" y="82730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Amazon Redshift Monitoring</a:t>
            </a:r>
          </a:p>
        </p:txBody>
      </p:sp>
    </p:spTree>
    <p:extLst>
      <p:ext uri="{BB962C8B-B14F-4D97-AF65-F5344CB8AC3E}">
        <p14:creationId xmlns:p14="http://schemas.microsoft.com/office/powerpoint/2010/main" val="1481843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01ECF963-F0E9-4ACC-8BCB-9F06EDC6B4C3}"/>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18454C64-F675-C9E3-0DC2-C179BF123FCF}"/>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21</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802F3C6E-6534-DC41-56E7-3906C1C80A62}"/>
              </a:ext>
            </a:extLst>
          </p:cNvPr>
          <p:cNvSpPr txBox="1"/>
          <p:nvPr/>
        </p:nvSpPr>
        <p:spPr>
          <a:xfrm>
            <a:off x="581296" y="1175351"/>
            <a:ext cx="8391254" cy="2726965"/>
          </a:xfrm>
          <a:prstGeom prst="rect">
            <a:avLst/>
          </a:prstGeom>
          <a:noFill/>
        </p:spPr>
        <p:txBody>
          <a:bodyPr wrap="square">
            <a:spAutoFit/>
          </a:bodyPr>
          <a:lstStyle/>
          <a:p>
            <a:pPr>
              <a:lnSpc>
                <a:spcPct val="125000"/>
              </a:lnSpc>
              <a:spcAft>
                <a:spcPts val="1000"/>
              </a:spcAft>
            </a:pPr>
            <a:r>
              <a:rPr lang="en-US" b="1" dirty="0">
                <a:solidFill>
                  <a:schemeClr val="tx1"/>
                </a:solidFill>
                <a:latin typeface="Avenir"/>
              </a:rPr>
              <a:t>Critical Metrics to Monitor:</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CPU Utilization:</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Measures the processing power used by Redshift nodes.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High CPU usage over sustained periods can indicate inefficient queries or insufficient resources.</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Disk Space:</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Tracks available and used storage on the cluster.</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Full disks can lead to performance degradation, requiring maintenance like vacuuming or scaling.</a:t>
            </a:r>
          </a:p>
        </p:txBody>
      </p:sp>
      <p:sp>
        <p:nvSpPr>
          <p:cNvPr id="3" name="TextBox 2">
            <a:extLst>
              <a:ext uri="{FF2B5EF4-FFF2-40B4-BE49-F238E27FC236}">
                <a16:creationId xmlns:a16="http://schemas.microsoft.com/office/drawing/2014/main" id="{0F465DFB-B79A-5CD2-EFC9-A96F0A48166F}"/>
              </a:ext>
            </a:extLst>
          </p:cNvPr>
          <p:cNvSpPr txBox="1"/>
          <p:nvPr/>
        </p:nvSpPr>
        <p:spPr>
          <a:xfrm>
            <a:off x="581296" y="82730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Amazon Redshift Monitoring</a:t>
            </a:r>
          </a:p>
        </p:txBody>
      </p:sp>
    </p:spTree>
    <p:extLst>
      <p:ext uri="{BB962C8B-B14F-4D97-AF65-F5344CB8AC3E}">
        <p14:creationId xmlns:p14="http://schemas.microsoft.com/office/powerpoint/2010/main" val="37161295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6C444C0C-4FBB-7032-E823-6577B6F06507}"/>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8B8A6046-0536-020E-D17F-7E9644038C26}"/>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22</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2D6A0401-2DB4-C21C-7F90-A16D9F83F297}"/>
              </a:ext>
            </a:extLst>
          </p:cNvPr>
          <p:cNvSpPr txBox="1"/>
          <p:nvPr/>
        </p:nvSpPr>
        <p:spPr>
          <a:xfrm>
            <a:off x="581296" y="1175351"/>
            <a:ext cx="8391254" cy="2996269"/>
          </a:xfrm>
          <a:prstGeom prst="rect">
            <a:avLst/>
          </a:prstGeom>
          <a:noFill/>
        </p:spPr>
        <p:txBody>
          <a:bodyPr wrap="square">
            <a:spAutoFit/>
          </a:bodyPr>
          <a:lstStyle/>
          <a:p>
            <a:pPr>
              <a:lnSpc>
                <a:spcPct val="125000"/>
              </a:lnSpc>
              <a:spcAft>
                <a:spcPts val="1000"/>
              </a:spcAft>
            </a:pPr>
            <a:r>
              <a:rPr lang="en-US" b="1" dirty="0">
                <a:solidFill>
                  <a:schemeClr val="tx1"/>
                </a:solidFill>
                <a:latin typeface="Avenir"/>
              </a:rPr>
              <a:t>Critical Metrics to Monitor:</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Query Performance Metrics: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Query Duration: </a:t>
            </a:r>
            <a:r>
              <a:rPr lang="en-US" dirty="0">
                <a:solidFill>
                  <a:schemeClr val="tx1"/>
                </a:solidFill>
                <a:latin typeface="Avenir"/>
              </a:rPr>
              <a:t>Measures how long queries take to execute.</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Query Throughput: </a:t>
            </a:r>
            <a:r>
              <a:rPr lang="en-US" dirty="0">
                <a:solidFill>
                  <a:schemeClr val="tx1"/>
                </a:solidFill>
                <a:latin typeface="Avenir"/>
              </a:rPr>
              <a:t>Measures the number of queries being executed in a given period.</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Query Queue Time: </a:t>
            </a:r>
            <a:r>
              <a:rPr lang="en-US" dirty="0">
                <a:solidFill>
                  <a:schemeClr val="tx1"/>
                </a:solidFill>
                <a:latin typeface="Avenir"/>
              </a:rPr>
              <a:t>Measures how long queries wait in the queue before execution, which can indicate resource contention.</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Memory Usage:</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Ensures that queries do not exceed memory limits, which can cause crashes or slowdowns.</a:t>
            </a:r>
          </a:p>
        </p:txBody>
      </p:sp>
      <p:sp>
        <p:nvSpPr>
          <p:cNvPr id="3" name="TextBox 2">
            <a:extLst>
              <a:ext uri="{FF2B5EF4-FFF2-40B4-BE49-F238E27FC236}">
                <a16:creationId xmlns:a16="http://schemas.microsoft.com/office/drawing/2014/main" id="{A2D7FBB5-3C5E-9D94-672D-2A00B9DDF6F4}"/>
              </a:ext>
            </a:extLst>
          </p:cNvPr>
          <p:cNvSpPr txBox="1"/>
          <p:nvPr/>
        </p:nvSpPr>
        <p:spPr>
          <a:xfrm>
            <a:off x="581296" y="82730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Amazon Redshift Monitoring</a:t>
            </a:r>
          </a:p>
        </p:txBody>
      </p:sp>
    </p:spTree>
    <p:extLst>
      <p:ext uri="{BB962C8B-B14F-4D97-AF65-F5344CB8AC3E}">
        <p14:creationId xmlns:p14="http://schemas.microsoft.com/office/powerpoint/2010/main" val="18261094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F76FB8AF-D218-6438-7FCD-8E6B0AA81C48}"/>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3781C8DC-E191-798E-FF87-CFF7BAB134CF}"/>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23</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701E4969-50DF-F0B3-A223-65CBB163D6C8}"/>
              </a:ext>
            </a:extLst>
          </p:cNvPr>
          <p:cNvSpPr txBox="1"/>
          <p:nvPr/>
        </p:nvSpPr>
        <p:spPr>
          <a:xfrm>
            <a:off x="581296" y="1175351"/>
            <a:ext cx="8391254" cy="3522054"/>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Monitoring Tools and Techniques: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CloudWatch Logs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Query Performance Insights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WLM (Workload Management) Queues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Redshift Advisor</a:t>
            </a:r>
          </a:p>
          <a:p>
            <a:pPr marL="285750" indent="-285750">
              <a:lnSpc>
                <a:spcPct val="125000"/>
              </a:lnSpc>
              <a:spcAft>
                <a:spcPts val="1000"/>
              </a:spcAft>
              <a:buFont typeface="Arial" panose="020B0604020202020204" pitchFamily="34" charset="0"/>
              <a:buChar char="•"/>
            </a:pPr>
            <a:endParaRPr lang="en-US" b="1" dirty="0">
              <a:solidFill>
                <a:schemeClr val="tx1"/>
              </a:solidFill>
              <a:latin typeface="Avenir"/>
            </a:endParaRPr>
          </a:p>
          <a:p>
            <a:pPr marL="285750" indent="-285750">
              <a:lnSpc>
                <a:spcPct val="125000"/>
              </a:lnSpc>
              <a:spcAft>
                <a:spcPts val="1000"/>
              </a:spcAft>
              <a:buFont typeface="Arial" panose="020B0604020202020204" pitchFamily="34" charset="0"/>
              <a:buChar char="•"/>
            </a:pPr>
            <a:endParaRPr lang="en-US" b="1" dirty="0">
              <a:solidFill>
                <a:schemeClr val="tx1"/>
              </a:solidFill>
              <a:latin typeface="Avenir"/>
            </a:endParaRPr>
          </a:p>
          <a:p>
            <a:pPr marL="285750" indent="-285750">
              <a:lnSpc>
                <a:spcPct val="125000"/>
              </a:lnSpc>
              <a:spcAft>
                <a:spcPts val="1000"/>
              </a:spcAft>
              <a:buFont typeface="Arial" panose="020B0604020202020204" pitchFamily="34" charset="0"/>
              <a:buChar char="•"/>
            </a:pPr>
            <a:endParaRPr lang="en-US" b="1" dirty="0">
              <a:solidFill>
                <a:schemeClr val="tx1"/>
              </a:solidFill>
              <a:latin typeface="Avenir"/>
            </a:endParaRPr>
          </a:p>
          <a:p>
            <a:pPr marL="285750" indent="-285750">
              <a:lnSpc>
                <a:spcPct val="125000"/>
              </a:lnSpc>
              <a:spcAft>
                <a:spcPts val="1000"/>
              </a:spcAft>
              <a:buFont typeface="Arial" panose="020B0604020202020204" pitchFamily="34" charset="0"/>
              <a:buChar char="•"/>
            </a:pPr>
            <a:endParaRPr lang="en-US" dirty="0">
              <a:solidFill>
                <a:schemeClr val="tx1"/>
              </a:solidFill>
              <a:latin typeface="Avenir"/>
            </a:endParaRPr>
          </a:p>
        </p:txBody>
      </p:sp>
      <p:sp>
        <p:nvSpPr>
          <p:cNvPr id="3" name="TextBox 2">
            <a:extLst>
              <a:ext uri="{FF2B5EF4-FFF2-40B4-BE49-F238E27FC236}">
                <a16:creationId xmlns:a16="http://schemas.microsoft.com/office/drawing/2014/main" id="{DCC98322-CF7A-514A-BB21-EA969FCB6414}"/>
              </a:ext>
            </a:extLst>
          </p:cNvPr>
          <p:cNvSpPr txBox="1"/>
          <p:nvPr/>
        </p:nvSpPr>
        <p:spPr>
          <a:xfrm>
            <a:off x="581296" y="82730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Amazon Redshift Monitoring</a:t>
            </a:r>
          </a:p>
        </p:txBody>
      </p:sp>
    </p:spTree>
    <p:extLst>
      <p:ext uri="{BB962C8B-B14F-4D97-AF65-F5344CB8AC3E}">
        <p14:creationId xmlns:p14="http://schemas.microsoft.com/office/powerpoint/2010/main" val="26923719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5">
          <a:extLst>
            <a:ext uri="{FF2B5EF4-FFF2-40B4-BE49-F238E27FC236}">
              <a16:creationId xmlns:a16="http://schemas.microsoft.com/office/drawing/2014/main" id="{D2C0D5AE-9D79-A670-132D-A212C888979E}"/>
            </a:ext>
          </a:extLst>
        </p:cNvPr>
        <p:cNvGrpSpPr/>
        <p:nvPr/>
      </p:nvGrpSpPr>
      <p:grpSpPr>
        <a:xfrm>
          <a:off x="0" y="0"/>
          <a:ext cx="0" cy="0"/>
          <a:chOff x="0" y="0"/>
          <a:chExt cx="0" cy="0"/>
        </a:xfrm>
      </p:grpSpPr>
      <p:sp>
        <p:nvSpPr>
          <p:cNvPr id="297" name="Google Shape;297;p26">
            <a:extLst>
              <a:ext uri="{FF2B5EF4-FFF2-40B4-BE49-F238E27FC236}">
                <a16:creationId xmlns:a16="http://schemas.microsoft.com/office/drawing/2014/main" id="{B17BFFBB-692A-C25E-A361-3041F51F804C}"/>
              </a:ext>
            </a:extLst>
          </p:cNvPr>
          <p:cNvSpPr txBox="1"/>
          <p:nvPr/>
        </p:nvSpPr>
        <p:spPr>
          <a:xfrm>
            <a:off x="260581" y="843237"/>
            <a:ext cx="3877079" cy="621755"/>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5333F"/>
              </a:buClr>
              <a:buSzPts val="3600"/>
              <a:buFont typeface="Proxima Nova"/>
              <a:buNone/>
            </a:pPr>
            <a:r>
              <a:rPr lang="en-IN" sz="3600" b="0" i="0" u="none" strike="noStrike" cap="none" dirty="0">
                <a:solidFill>
                  <a:srgbClr val="F5333F"/>
                </a:solidFill>
                <a:latin typeface="Avenir"/>
                <a:ea typeface="Avenir"/>
                <a:cs typeface="Avenir"/>
                <a:sym typeface="Avenir"/>
              </a:rPr>
              <a:t>Knowledge Check</a:t>
            </a:r>
            <a:endParaRPr sz="1400" b="0" i="0" u="none" strike="noStrike" cap="none" dirty="0">
              <a:solidFill>
                <a:srgbClr val="000000"/>
              </a:solidFill>
              <a:latin typeface="Avenir"/>
              <a:ea typeface="Avenir"/>
              <a:cs typeface="Avenir"/>
              <a:sym typeface="Avenir"/>
            </a:endParaRPr>
          </a:p>
        </p:txBody>
      </p:sp>
      <p:sp>
        <p:nvSpPr>
          <p:cNvPr id="298" name="Google Shape;298;p26">
            <a:extLst>
              <a:ext uri="{FF2B5EF4-FFF2-40B4-BE49-F238E27FC236}">
                <a16:creationId xmlns:a16="http://schemas.microsoft.com/office/drawing/2014/main" id="{8E032E3F-D6F3-E477-6B2C-6C266EDD2ED9}"/>
              </a:ext>
            </a:extLst>
          </p:cNvPr>
          <p:cNvSpPr txBox="1"/>
          <p:nvPr/>
        </p:nvSpPr>
        <p:spPr>
          <a:xfrm>
            <a:off x="4571999" y="925165"/>
            <a:ext cx="4457701" cy="39548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1600"/>
              <a:buFont typeface="Arial"/>
              <a:buNone/>
            </a:pPr>
            <a:r>
              <a:rPr lang="en-US" sz="2400" b="1" i="0" u="none" strike="noStrike" cap="none" dirty="0">
                <a:solidFill>
                  <a:schemeClr val="dk1"/>
                </a:solidFill>
                <a:latin typeface="Avenir"/>
                <a:ea typeface="Avenir"/>
                <a:cs typeface="Avenir"/>
                <a:sym typeface="Avenir"/>
              </a:rPr>
              <a:t>What is the primary purpose of using distribution keys in Amazon Redshift?</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200" i="0" u="none" strike="noStrike" cap="none" dirty="0">
                <a:solidFill>
                  <a:schemeClr val="dk1"/>
                </a:solidFill>
                <a:latin typeface="Avenir"/>
                <a:ea typeface="Avenir"/>
                <a:cs typeface="Avenir"/>
                <a:sym typeface="Avenir"/>
              </a:rPr>
              <a:t>To reduce the storage cost of data</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200" i="0" u="none" strike="noStrike" cap="none" dirty="0">
                <a:solidFill>
                  <a:schemeClr val="dk1"/>
                </a:solidFill>
                <a:latin typeface="Avenir"/>
                <a:ea typeface="Avenir"/>
                <a:cs typeface="Avenir"/>
                <a:sym typeface="Avenir"/>
              </a:rPr>
              <a:t>To control the order in which data is sorted</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200" i="0" u="none" strike="noStrike" cap="none" dirty="0">
                <a:solidFill>
                  <a:schemeClr val="dk1"/>
                </a:solidFill>
                <a:latin typeface="Avenir"/>
                <a:ea typeface="Avenir"/>
                <a:cs typeface="Avenir"/>
                <a:sym typeface="Avenir"/>
              </a:rPr>
              <a:t>To minimize the amount of data movement during joins</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200" i="0" u="none" strike="noStrike" cap="none" dirty="0">
                <a:solidFill>
                  <a:schemeClr val="dk1"/>
                </a:solidFill>
                <a:latin typeface="Avenir"/>
                <a:ea typeface="Avenir"/>
                <a:cs typeface="Avenir"/>
                <a:sym typeface="Avenir"/>
              </a:rPr>
              <a:t>To speed up the vacuum process</a:t>
            </a:r>
            <a:endParaRPr lang="en-US" sz="2200" i="0" u="none" strike="noStrike" cap="none" dirty="0">
              <a:solidFill>
                <a:srgbClr val="000000"/>
              </a:solidFill>
              <a:latin typeface="Avenir"/>
              <a:ea typeface="Avenir"/>
              <a:cs typeface="Avenir"/>
              <a:sym typeface="Avenir"/>
            </a:endParaRPr>
          </a:p>
        </p:txBody>
      </p:sp>
      <p:sp>
        <p:nvSpPr>
          <p:cNvPr id="2" name="Google Shape;320;p28">
            <a:extLst>
              <a:ext uri="{FF2B5EF4-FFF2-40B4-BE49-F238E27FC236}">
                <a16:creationId xmlns:a16="http://schemas.microsoft.com/office/drawing/2014/main" id="{C678ADD8-589A-C462-CB5B-F3AF0F882F9E}"/>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24</a:t>
            </a:fld>
            <a:endParaRPr lang="en-IN" sz="1000" dirty="0">
              <a:solidFill>
                <a:schemeClr val="tx1"/>
              </a:solidFill>
              <a:latin typeface="Avenir"/>
              <a:ea typeface="Proxima Nova"/>
              <a:cs typeface="Proxima Nova"/>
              <a:sym typeface="Proxima Nova"/>
            </a:endParaRPr>
          </a:p>
        </p:txBody>
      </p:sp>
    </p:spTree>
    <p:extLst>
      <p:ext uri="{BB962C8B-B14F-4D97-AF65-F5344CB8AC3E}">
        <p14:creationId xmlns:p14="http://schemas.microsoft.com/office/powerpoint/2010/main" val="36647056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5">
          <a:extLst>
            <a:ext uri="{FF2B5EF4-FFF2-40B4-BE49-F238E27FC236}">
              <a16:creationId xmlns:a16="http://schemas.microsoft.com/office/drawing/2014/main" id="{BC4E4F3A-8FED-7D3B-0A1D-3449E3E57339}"/>
            </a:ext>
          </a:extLst>
        </p:cNvPr>
        <p:cNvGrpSpPr/>
        <p:nvPr/>
      </p:nvGrpSpPr>
      <p:grpSpPr>
        <a:xfrm>
          <a:off x="0" y="0"/>
          <a:ext cx="0" cy="0"/>
          <a:chOff x="0" y="0"/>
          <a:chExt cx="0" cy="0"/>
        </a:xfrm>
      </p:grpSpPr>
      <p:sp>
        <p:nvSpPr>
          <p:cNvPr id="297" name="Google Shape;297;p26">
            <a:extLst>
              <a:ext uri="{FF2B5EF4-FFF2-40B4-BE49-F238E27FC236}">
                <a16:creationId xmlns:a16="http://schemas.microsoft.com/office/drawing/2014/main" id="{E6B1DEA7-0962-52CA-6B8E-60657F824924}"/>
              </a:ext>
            </a:extLst>
          </p:cNvPr>
          <p:cNvSpPr txBox="1"/>
          <p:nvPr/>
        </p:nvSpPr>
        <p:spPr>
          <a:xfrm>
            <a:off x="260581" y="843237"/>
            <a:ext cx="3877079" cy="621755"/>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5333F"/>
              </a:buClr>
              <a:buSzPts val="3600"/>
              <a:buFont typeface="Proxima Nova"/>
              <a:buNone/>
            </a:pPr>
            <a:r>
              <a:rPr lang="en-IN" sz="3600" b="0" i="0" u="none" strike="noStrike" cap="none" dirty="0">
                <a:solidFill>
                  <a:srgbClr val="F5333F"/>
                </a:solidFill>
                <a:latin typeface="Avenir"/>
                <a:ea typeface="Avenir"/>
                <a:cs typeface="Avenir"/>
                <a:sym typeface="Avenir"/>
              </a:rPr>
              <a:t>Knowledge Check</a:t>
            </a:r>
            <a:endParaRPr sz="1400" b="0" i="0" u="none" strike="noStrike" cap="none" dirty="0">
              <a:solidFill>
                <a:srgbClr val="000000"/>
              </a:solidFill>
              <a:latin typeface="Avenir"/>
              <a:ea typeface="Avenir"/>
              <a:cs typeface="Avenir"/>
              <a:sym typeface="Avenir"/>
            </a:endParaRPr>
          </a:p>
        </p:txBody>
      </p:sp>
      <p:sp>
        <p:nvSpPr>
          <p:cNvPr id="298" name="Google Shape;298;p26">
            <a:extLst>
              <a:ext uri="{FF2B5EF4-FFF2-40B4-BE49-F238E27FC236}">
                <a16:creationId xmlns:a16="http://schemas.microsoft.com/office/drawing/2014/main" id="{96579ED9-86E7-D6AA-0340-9036863DF6AC}"/>
              </a:ext>
            </a:extLst>
          </p:cNvPr>
          <p:cNvSpPr txBox="1"/>
          <p:nvPr/>
        </p:nvSpPr>
        <p:spPr>
          <a:xfrm>
            <a:off x="4571999" y="925165"/>
            <a:ext cx="4457701" cy="39548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1600"/>
              <a:buFont typeface="Arial"/>
              <a:buNone/>
            </a:pPr>
            <a:r>
              <a:rPr lang="en-US" sz="2400" b="1" i="0" u="none" strike="noStrike" cap="none" dirty="0">
                <a:solidFill>
                  <a:schemeClr val="dk1"/>
                </a:solidFill>
                <a:latin typeface="Avenir"/>
                <a:ea typeface="Avenir"/>
                <a:cs typeface="Avenir"/>
                <a:sym typeface="Avenir"/>
              </a:rPr>
              <a:t>What is the primary purpose of using distribution keys in Amazon Redshift?</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200" i="0" u="none" strike="noStrike" cap="none" dirty="0">
                <a:solidFill>
                  <a:schemeClr val="dk1"/>
                </a:solidFill>
                <a:latin typeface="Avenir"/>
                <a:ea typeface="Avenir"/>
                <a:cs typeface="Avenir"/>
                <a:sym typeface="Avenir"/>
              </a:rPr>
              <a:t>To reduce the storage cost of data</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200" i="0" u="none" strike="noStrike" cap="none" dirty="0">
                <a:solidFill>
                  <a:schemeClr val="dk1"/>
                </a:solidFill>
                <a:latin typeface="Avenir"/>
                <a:ea typeface="Avenir"/>
                <a:cs typeface="Avenir"/>
                <a:sym typeface="Avenir"/>
              </a:rPr>
              <a:t>To control the order in which data is sorted</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200" i="0" u="none" strike="noStrike" cap="none" dirty="0">
                <a:solidFill>
                  <a:srgbClr val="FF0000"/>
                </a:solidFill>
                <a:latin typeface="Avenir"/>
                <a:ea typeface="Avenir"/>
                <a:cs typeface="Avenir"/>
                <a:sym typeface="Avenir"/>
              </a:rPr>
              <a:t>To minimize the amount of data movement during joins</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200" i="0" u="none" strike="noStrike" cap="none" dirty="0">
                <a:solidFill>
                  <a:schemeClr val="dk1"/>
                </a:solidFill>
                <a:latin typeface="Avenir"/>
                <a:ea typeface="Avenir"/>
                <a:cs typeface="Avenir"/>
                <a:sym typeface="Avenir"/>
              </a:rPr>
              <a:t>To speed up the vacuum process</a:t>
            </a:r>
            <a:endParaRPr lang="en-US" sz="2200" i="0" u="none" strike="noStrike" cap="none" dirty="0">
              <a:solidFill>
                <a:srgbClr val="000000"/>
              </a:solidFill>
              <a:latin typeface="Avenir"/>
              <a:ea typeface="Avenir"/>
              <a:cs typeface="Avenir"/>
              <a:sym typeface="Avenir"/>
            </a:endParaRPr>
          </a:p>
        </p:txBody>
      </p:sp>
      <p:sp>
        <p:nvSpPr>
          <p:cNvPr id="2" name="Google Shape;320;p28">
            <a:extLst>
              <a:ext uri="{FF2B5EF4-FFF2-40B4-BE49-F238E27FC236}">
                <a16:creationId xmlns:a16="http://schemas.microsoft.com/office/drawing/2014/main" id="{72DA367F-9AEF-4B6C-DBA3-9E5E57285708}"/>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25</a:t>
            </a:fld>
            <a:endParaRPr lang="en-IN" sz="1000" dirty="0">
              <a:solidFill>
                <a:schemeClr val="tx1"/>
              </a:solidFill>
              <a:latin typeface="Avenir"/>
              <a:ea typeface="Proxima Nova"/>
              <a:cs typeface="Proxima Nova"/>
              <a:sym typeface="Proxima Nova"/>
            </a:endParaRPr>
          </a:p>
        </p:txBody>
      </p:sp>
    </p:spTree>
    <p:extLst>
      <p:ext uri="{BB962C8B-B14F-4D97-AF65-F5344CB8AC3E}">
        <p14:creationId xmlns:p14="http://schemas.microsoft.com/office/powerpoint/2010/main" val="39581898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5">
          <a:extLst>
            <a:ext uri="{FF2B5EF4-FFF2-40B4-BE49-F238E27FC236}">
              <a16:creationId xmlns:a16="http://schemas.microsoft.com/office/drawing/2014/main" id="{94BBF5D8-10FC-E33C-C564-B87FD4AC2572}"/>
            </a:ext>
          </a:extLst>
        </p:cNvPr>
        <p:cNvGrpSpPr/>
        <p:nvPr/>
      </p:nvGrpSpPr>
      <p:grpSpPr>
        <a:xfrm>
          <a:off x="0" y="0"/>
          <a:ext cx="0" cy="0"/>
          <a:chOff x="0" y="0"/>
          <a:chExt cx="0" cy="0"/>
        </a:xfrm>
      </p:grpSpPr>
      <p:sp>
        <p:nvSpPr>
          <p:cNvPr id="297" name="Google Shape;297;p26">
            <a:extLst>
              <a:ext uri="{FF2B5EF4-FFF2-40B4-BE49-F238E27FC236}">
                <a16:creationId xmlns:a16="http://schemas.microsoft.com/office/drawing/2014/main" id="{0EF76FA7-E032-A2B4-F876-CC33D9FD9839}"/>
              </a:ext>
            </a:extLst>
          </p:cNvPr>
          <p:cNvSpPr txBox="1"/>
          <p:nvPr/>
        </p:nvSpPr>
        <p:spPr>
          <a:xfrm>
            <a:off x="260581" y="843237"/>
            <a:ext cx="3877079" cy="621755"/>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5333F"/>
              </a:buClr>
              <a:buSzPts val="3600"/>
              <a:buFont typeface="Proxima Nova"/>
              <a:buNone/>
            </a:pPr>
            <a:r>
              <a:rPr lang="en-IN" sz="3600" b="0" i="0" u="none" strike="noStrike" cap="none" dirty="0">
                <a:solidFill>
                  <a:srgbClr val="F5333F"/>
                </a:solidFill>
                <a:latin typeface="Avenir"/>
                <a:ea typeface="Avenir"/>
                <a:cs typeface="Avenir"/>
                <a:sym typeface="Avenir"/>
              </a:rPr>
              <a:t>Knowledge Check</a:t>
            </a:r>
            <a:endParaRPr sz="1400" b="0" i="0" u="none" strike="noStrike" cap="none" dirty="0">
              <a:solidFill>
                <a:srgbClr val="000000"/>
              </a:solidFill>
              <a:latin typeface="Avenir"/>
              <a:ea typeface="Avenir"/>
              <a:cs typeface="Avenir"/>
              <a:sym typeface="Avenir"/>
            </a:endParaRPr>
          </a:p>
        </p:txBody>
      </p:sp>
      <p:sp>
        <p:nvSpPr>
          <p:cNvPr id="298" name="Google Shape;298;p26">
            <a:extLst>
              <a:ext uri="{FF2B5EF4-FFF2-40B4-BE49-F238E27FC236}">
                <a16:creationId xmlns:a16="http://schemas.microsoft.com/office/drawing/2014/main" id="{EE6A09AE-7F6C-7CBA-671A-1842C83F2DBB}"/>
              </a:ext>
            </a:extLst>
          </p:cNvPr>
          <p:cNvSpPr txBox="1"/>
          <p:nvPr/>
        </p:nvSpPr>
        <p:spPr>
          <a:xfrm>
            <a:off x="4423411" y="776575"/>
            <a:ext cx="4640580" cy="453966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1600"/>
              <a:buFont typeface="Arial"/>
              <a:buNone/>
            </a:pPr>
            <a:r>
              <a:rPr lang="en-US" sz="2200" b="1" i="0" u="none" strike="noStrike" cap="none" dirty="0">
                <a:solidFill>
                  <a:schemeClr val="dk1"/>
                </a:solidFill>
                <a:latin typeface="Avenir"/>
                <a:ea typeface="Avenir"/>
                <a:cs typeface="Avenir"/>
                <a:sym typeface="Avenir"/>
              </a:rPr>
              <a:t>You observe that some queries in Amazon Redshift are running slower than expected, especially those with complex joins and aggregations. Which of the following should you investigate first to improve performance?</a:t>
            </a:r>
          </a:p>
          <a:p>
            <a:pPr marL="0" marR="0" lvl="0" indent="0" algn="l" rtl="0">
              <a:lnSpc>
                <a:spcPct val="100000"/>
              </a:lnSpc>
              <a:spcBef>
                <a:spcPts val="0"/>
              </a:spcBef>
              <a:spcAft>
                <a:spcPts val="600"/>
              </a:spcAft>
              <a:buClr>
                <a:srgbClr val="000000"/>
              </a:buClr>
              <a:buSzPts val="1600"/>
              <a:buFont typeface="Arial"/>
              <a:buNone/>
            </a:pPr>
            <a:r>
              <a:rPr lang="en-US" sz="2200" i="0" u="none" strike="noStrike" cap="none" dirty="0">
                <a:solidFill>
                  <a:schemeClr val="dk1"/>
                </a:solidFill>
                <a:latin typeface="Avenir"/>
                <a:ea typeface="Avenir"/>
                <a:cs typeface="Avenir"/>
                <a:sym typeface="Avenir"/>
              </a:rPr>
              <a:t>A)</a:t>
            </a:r>
            <a:r>
              <a:rPr lang="en-US" sz="2200" b="1" i="0" u="none" strike="noStrike" cap="none" dirty="0">
                <a:solidFill>
                  <a:schemeClr val="dk1"/>
                </a:solidFill>
                <a:latin typeface="Avenir"/>
                <a:ea typeface="Avenir"/>
                <a:cs typeface="Avenir"/>
                <a:sym typeface="Avenir"/>
              </a:rPr>
              <a:t> </a:t>
            </a:r>
            <a:r>
              <a:rPr lang="en-US" sz="2200" i="0" u="none" strike="noStrike" cap="none" dirty="0">
                <a:solidFill>
                  <a:schemeClr val="dk1"/>
                </a:solidFill>
                <a:latin typeface="Avenir"/>
                <a:ea typeface="Avenir"/>
                <a:cs typeface="Avenir"/>
                <a:sym typeface="Avenir"/>
              </a:rPr>
              <a:t>Query execution Plan</a:t>
            </a:r>
          </a:p>
          <a:p>
            <a:pPr marL="0" marR="0" lvl="0" indent="0" algn="l" rtl="0">
              <a:lnSpc>
                <a:spcPct val="100000"/>
              </a:lnSpc>
              <a:spcBef>
                <a:spcPts val="0"/>
              </a:spcBef>
              <a:spcAft>
                <a:spcPts val="600"/>
              </a:spcAft>
              <a:buClr>
                <a:srgbClr val="000000"/>
              </a:buClr>
              <a:buSzPts val="1600"/>
              <a:buFont typeface="Arial"/>
              <a:buNone/>
            </a:pPr>
            <a:r>
              <a:rPr lang="en-US" sz="2200" i="0" u="none" strike="noStrike" cap="none" dirty="0">
                <a:solidFill>
                  <a:schemeClr val="dk1"/>
                </a:solidFill>
                <a:latin typeface="Avenir"/>
                <a:ea typeface="Avenir"/>
                <a:cs typeface="Avenir"/>
                <a:sym typeface="Avenir"/>
              </a:rPr>
              <a:t>B) Cluster type</a:t>
            </a:r>
          </a:p>
          <a:p>
            <a:pPr marL="0" marR="0" lvl="0" indent="0" algn="l" rtl="0">
              <a:lnSpc>
                <a:spcPct val="100000"/>
              </a:lnSpc>
              <a:spcBef>
                <a:spcPts val="0"/>
              </a:spcBef>
              <a:spcAft>
                <a:spcPts val="600"/>
              </a:spcAft>
              <a:buClr>
                <a:srgbClr val="000000"/>
              </a:buClr>
              <a:buSzPts val="1600"/>
              <a:buFont typeface="Arial"/>
              <a:buNone/>
            </a:pPr>
            <a:r>
              <a:rPr lang="en-US" sz="2200" i="0" u="none" strike="noStrike" cap="none" dirty="0">
                <a:solidFill>
                  <a:schemeClr val="dk1"/>
                </a:solidFill>
                <a:latin typeface="Avenir"/>
                <a:ea typeface="Avenir"/>
                <a:cs typeface="Avenir"/>
                <a:sym typeface="Avenir"/>
              </a:rPr>
              <a:t>C) Number of Redshift Spectrum queries</a:t>
            </a:r>
          </a:p>
          <a:p>
            <a:pPr marL="0" marR="0" lvl="0" indent="0" algn="l" rtl="0">
              <a:lnSpc>
                <a:spcPct val="100000"/>
              </a:lnSpc>
              <a:spcBef>
                <a:spcPts val="0"/>
              </a:spcBef>
              <a:spcAft>
                <a:spcPts val="600"/>
              </a:spcAft>
              <a:buClr>
                <a:srgbClr val="000000"/>
              </a:buClr>
              <a:buSzPts val="1600"/>
              <a:buFont typeface="Arial"/>
              <a:buNone/>
            </a:pPr>
            <a:r>
              <a:rPr lang="en-US" sz="2200" i="0" u="none" strike="noStrike" cap="none" dirty="0">
                <a:solidFill>
                  <a:schemeClr val="dk1"/>
                </a:solidFill>
                <a:latin typeface="Avenir"/>
                <a:ea typeface="Avenir"/>
                <a:cs typeface="Avenir"/>
                <a:sym typeface="Avenir"/>
              </a:rPr>
              <a:t>D) Number of user logins</a:t>
            </a:r>
            <a:endParaRPr lang="en-US" sz="2200" i="0" u="none" strike="noStrike" cap="none" dirty="0">
              <a:solidFill>
                <a:srgbClr val="000000"/>
              </a:solidFill>
              <a:latin typeface="Avenir"/>
              <a:ea typeface="Avenir"/>
              <a:cs typeface="Avenir"/>
              <a:sym typeface="Avenir"/>
            </a:endParaRPr>
          </a:p>
        </p:txBody>
      </p:sp>
      <p:sp>
        <p:nvSpPr>
          <p:cNvPr id="2" name="Google Shape;320;p28">
            <a:extLst>
              <a:ext uri="{FF2B5EF4-FFF2-40B4-BE49-F238E27FC236}">
                <a16:creationId xmlns:a16="http://schemas.microsoft.com/office/drawing/2014/main" id="{D5C605DE-84DA-7F64-EF00-74BB1183EB00}"/>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26</a:t>
            </a:fld>
            <a:endParaRPr lang="en-IN" sz="1000" dirty="0">
              <a:solidFill>
                <a:schemeClr val="tx1"/>
              </a:solidFill>
              <a:latin typeface="Avenir"/>
              <a:ea typeface="Proxima Nova"/>
              <a:cs typeface="Proxima Nova"/>
              <a:sym typeface="Proxima Nova"/>
            </a:endParaRPr>
          </a:p>
        </p:txBody>
      </p:sp>
    </p:spTree>
    <p:extLst>
      <p:ext uri="{BB962C8B-B14F-4D97-AF65-F5344CB8AC3E}">
        <p14:creationId xmlns:p14="http://schemas.microsoft.com/office/powerpoint/2010/main" val="8007562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5">
          <a:extLst>
            <a:ext uri="{FF2B5EF4-FFF2-40B4-BE49-F238E27FC236}">
              <a16:creationId xmlns:a16="http://schemas.microsoft.com/office/drawing/2014/main" id="{FDAB9EB4-1A69-7901-BBEB-1959E03E5FD1}"/>
            </a:ext>
          </a:extLst>
        </p:cNvPr>
        <p:cNvGrpSpPr/>
        <p:nvPr/>
      </p:nvGrpSpPr>
      <p:grpSpPr>
        <a:xfrm>
          <a:off x="0" y="0"/>
          <a:ext cx="0" cy="0"/>
          <a:chOff x="0" y="0"/>
          <a:chExt cx="0" cy="0"/>
        </a:xfrm>
      </p:grpSpPr>
      <p:sp>
        <p:nvSpPr>
          <p:cNvPr id="297" name="Google Shape;297;p26">
            <a:extLst>
              <a:ext uri="{FF2B5EF4-FFF2-40B4-BE49-F238E27FC236}">
                <a16:creationId xmlns:a16="http://schemas.microsoft.com/office/drawing/2014/main" id="{95C2956C-D950-9709-8BFA-C801CDC021C5}"/>
              </a:ext>
            </a:extLst>
          </p:cNvPr>
          <p:cNvSpPr txBox="1"/>
          <p:nvPr/>
        </p:nvSpPr>
        <p:spPr>
          <a:xfrm>
            <a:off x="260581" y="843237"/>
            <a:ext cx="3877079" cy="621755"/>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5333F"/>
              </a:buClr>
              <a:buSzPts val="3600"/>
              <a:buFont typeface="Proxima Nova"/>
              <a:buNone/>
            </a:pPr>
            <a:r>
              <a:rPr lang="en-IN" sz="3600" b="0" i="0" u="none" strike="noStrike" cap="none" dirty="0">
                <a:solidFill>
                  <a:srgbClr val="F5333F"/>
                </a:solidFill>
                <a:latin typeface="Avenir"/>
                <a:ea typeface="Avenir"/>
                <a:cs typeface="Avenir"/>
                <a:sym typeface="Avenir"/>
              </a:rPr>
              <a:t>Knowledge Check</a:t>
            </a:r>
            <a:endParaRPr sz="1400" b="0" i="0" u="none" strike="noStrike" cap="none" dirty="0">
              <a:solidFill>
                <a:srgbClr val="000000"/>
              </a:solidFill>
              <a:latin typeface="Avenir"/>
              <a:ea typeface="Avenir"/>
              <a:cs typeface="Avenir"/>
              <a:sym typeface="Avenir"/>
            </a:endParaRPr>
          </a:p>
        </p:txBody>
      </p:sp>
      <p:sp>
        <p:nvSpPr>
          <p:cNvPr id="298" name="Google Shape;298;p26">
            <a:extLst>
              <a:ext uri="{FF2B5EF4-FFF2-40B4-BE49-F238E27FC236}">
                <a16:creationId xmlns:a16="http://schemas.microsoft.com/office/drawing/2014/main" id="{10FFCB11-2951-D4B7-CE09-EA82D8CF5DA4}"/>
              </a:ext>
            </a:extLst>
          </p:cNvPr>
          <p:cNvSpPr txBox="1"/>
          <p:nvPr/>
        </p:nvSpPr>
        <p:spPr>
          <a:xfrm>
            <a:off x="4423411" y="776575"/>
            <a:ext cx="4640580" cy="453966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1600"/>
              <a:buFont typeface="Arial"/>
              <a:buNone/>
            </a:pPr>
            <a:r>
              <a:rPr lang="en-US" sz="2200" b="1" i="0" u="none" strike="noStrike" cap="none" dirty="0">
                <a:solidFill>
                  <a:schemeClr val="dk1"/>
                </a:solidFill>
                <a:latin typeface="Avenir"/>
                <a:ea typeface="Avenir"/>
                <a:cs typeface="Avenir"/>
                <a:sym typeface="Avenir"/>
              </a:rPr>
              <a:t>You observe that some queries in Amazon Redshift are running slower than expected, especially those with complex joins and aggregations. Which of the following should you investigate first to improve performance?</a:t>
            </a:r>
          </a:p>
          <a:p>
            <a:pPr marL="0" marR="0" lvl="0" indent="0" algn="l" rtl="0">
              <a:lnSpc>
                <a:spcPct val="100000"/>
              </a:lnSpc>
              <a:spcBef>
                <a:spcPts val="0"/>
              </a:spcBef>
              <a:spcAft>
                <a:spcPts val="600"/>
              </a:spcAft>
              <a:buClr>
                <a:srgbClr val="000000"/>
              </a:buClr>
              <a:buSzPts val="1600"/>
              <a:buFont typeface="Arial"/>
              <a:buNone/>
            </a:pPr>
            <a:r>
              <a:rPr lang="en-US" sz="2200" i="0" u="none" strike="noStrike" cap="none" dirty="0">
                <a:solidFill>
                  <a:schemeClr val="dk1"/>
                </a:solidFill>
                <a:latin typeface="Avenir"/>
                <a:ea typeface="Avenir"/>
                <a:cs typeface="Avenir"/>
                <a:sym typeface="Avenir"/>
              </a:rPr>
              <a:t>A)</a:t>
            </a:r>
            <a:r>
              <a:rPr lang="en-US" sz="2200" b="1" i="0" u="none" strike="noStrike" cap="none" dirty="0">
                <a:solidFill>
                  <a:schemeClr val="dk1"/>
                </a:solidFill>
                <a:latin typeface="Avenir"/>
                <a:ea typeface="Avenir"/>
                <a:cs typeface="Avenir"/>
                <a:sym typeface="Avenir"/>
              </a:rPr>
              <a:t> </a:t>
            </a:r>
            <a:r>
              <a:rPr lang="en-US" sz="2200" i="0" u="none" strike="noStrike" cap="none" dirty="0">
                <a:solidFill>
                  <a:srgbClr val="FF0000"/>
                </a:solidFill>
                <a:latin typeface="Avenir"/>
                <a:ea typeface="Avenir"/>
                <a:cs typeface="Avenir"/>
                <a:sym typeface="Avenir"/>
              </a:rPr>
              <a:t>Query execution Plan</a:t>
            </a:r>
          </a:p>
          <a:p>
            <a:pPr marL="0" marR="0" lvl="0" indent="0" algn="l" rtl="0">
              <a:lnSpc>
                <a:spcPct val="100000"/>
              </a:lnSpc>
              <a:spcBef>
                <a:spcPts val="0"/>
              </a:spcBef>
              <a:spcAft>
                <a:spcPts val="600"/>
              </a:spcAft>
              <a:buClr>
                <a:srgbClr val="000000"/>
              </a:buClr>
              <a:buSzPts val="1600"/>
              <a:buFont typeface="Arial"/>
              <a:buNone/>
            </a:pPr>
            <a:r>
              <a:rPr lang="en-US" sz="2200" i="0" u="none" strike="noStrike" cap="none" dirty="0">
                <a:solidFill>
                  <a:schemeClr val="dk1"/>
                </a:solidFill>
                <a:latin typeface="Avenir"/>
                <a:ea typeface="Avenir"/>
                <a:cs typeface="Avenir"/>
                <a:sym typeface="Avenir"/>
              </a:rPr>
              <a:t>B) Cluster type</a:t>
            </a:r>
          </a:p>
          <a:p>
            <a:pPr marL="0" marR="0" lvl="0" indent="0" algn="l" rtl="0">
              <a:lnSpc>
                <a:spcPct val="100000"/>
              </a:lnSpc>
              <a:spcBef>
                <a:spcPts val="0"/>
              </a:spcBef>
              <a:spcAft>
                <a:spcPts val="600"/>
              </a:spcAft>
              <a:buClr>
                <a:srgbClr val="000000"/>
              </a:buClr>
              <a:buSzPts val="1600"/>
              <a:buFont typeface="Arial"/>
              <a:buNone/>
            </a:pPr>
            <a:r>
              <a:rPr lang="en-US" sz="2200" i="0" u="none" strike="noStrike" cap="none" dirty="0">
                <a:solidFill>
                  <a:schemeClr val="dk1"/>
                </a:solidFill>
                <a:latin typeface="Avenir"/>
                <a:ea typeface="Avenir"/>
                <a:cs typeface="Avenir"/>
                <a:sym typeface="Avenir"/>
              </a:rPr>
              <a:t>C) Number of Redshift Spectrum queries</a:t>
            </a:r>
          </a:p>
          <a:p>
            <a:pPr marL="0" marR="0" lvl="0" indent="0" algn="l" rtl="0">
              <a:lnSpc>
                <a:spcPct val="100000"/>
              </a:lnSpc>
              <a:spcBef>
                <a:spcPts val="0"/>
              </a:spcBef>
              <a:spcAft>
                <a:spcPts val="600"/>
              </a:spcAft>
              <a:buClr>
                <a:srgbClr val="000000"/>
              </a:buClr>
              <a:buSzPts val="1600"/>
              <a:buFont typeface="Arial"/>
              <a:buNone/>
            </a:pPr>
            <a:r>
              <a:rPr lang="en-US" sz="2200" i="0" u="none" strike="noStrike" cap="none" dirty="0">
                <a:solidFill>
                  <a:schemeClr val="dk1"/>
                </a:solidFill>
                <a:latin typeface="Avenir"/>
                <a:ea typeface="Avenir"/>
                <a:cs typeface="Avenir"/>
                <a:sym typeface="Avenir"/>
              </a:rPr>
              <a:t>D) Number of user logins</a:t>
            </a:r>
            <a:endParaRPr lang="en-US" sz="2200" i="0" u="none" strike="noStrike" cap="none" dirty="0">
              <a:solidFill>
                <a:srgbClr val="000000"/>
              </a:solidFill>
              <a:latin typeface="Avenir"/>
              <a:ea typeface="Avenir"/>
              <a:cs typeface="Avenir"/>
              <a:sym typeface="Avenir"/>
            </a:endParaRPr>
          </a:p>
        </p:txBody>
      </p:sp>
      <p:sp>
        <p:nvSpPr>
          <p:cNvPr id="2" name="Google Shape;320;p28">
            <a:extLst>
              <a:ext uri="{FF2B5EF4-FFF2-40B4-BE49-F238E27FC236}">
                <a16:creationId xmlns:a16="http://schemas.microsoft.com/office/drawing/2014/main" id="{D4221A65-1FD6-D985-372F-8868ECDCB04F}"/>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27</a:t>
            </a:fld>
            <a:endParaRPr lang="en-IN" sz="1000" dirty="0">
              <a:solidFill>
                <a:schemeClr val="tx1"/>
              </a:solidFill>
              <a:latin typeface="Avenir"/>
              <a:ea typeface="Proxima Nova"/>
              <a:cs typeface="Proxima Nova"/>
              <a:sym typeface="Proxima Nova"/>
            </a:endParaRPr>
          </a:p>
        </p:txBody>
      </p:sp>
    </p:spTree>
    <p:extLst>
      <p:ext uri="{BB962C8B-B14F-4D97-AF65-F5344CB8AC3E}">
        <p14:creationId xmlns:p14="http://schemas.microsoft.com/office/powerpoint/2010/main" val="40039361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95">
          <a:extLst>
            <a:ext uri="{FF2B5EF4-FFF2-40B4-BE49-F238E27FC236}">
              <a16:creationId xmlns:a16="http://schemas.microsoft.com/office/drawing/2014/main" id="{D169AEC9-5D3B-EAF3-05B5-7D89916E0A5E}"/>
            </a:ext>
          </a:extLst>
        </p:cNvPr>
        <p:cNvGrpSpPr/>
        <p:nvPr/>
      </p:nvGrpSpPr>
      <p:grpSpPr>
        <a:xfrm>
          <a:off x="0" y="0"/>
          <a:ext cx="0" cy="0"/>
          <a:chOff x="0" y="0"/>
          <a:chExt cx="0" cy="0"/>
        </a:xfrm>
      </p:grpSpPr>
      <p:sp>
        <p:nvSpPr>
          <p:cNvPr id="297" name="Google Shape;297;p26">
            <a:extLst>
              <a:ext uri="{FF2B5EF4-FFF2-40B4-BE49-F238E27FC236}">
                <a16:creationId xmlns:a16="http://schemas.microsoft.com/office/drawing/2014/main" id="{6C8FAB45-475B-064C-8EC0-6B066BBEA16C}"/>
              </a:ext>
            </a:extLst>
          </p:cNvPr>
          <p:cNvSpPr txBox="1"/>
          <p:nvPr/>
        </p:nvSpPr>
        <p:spPr>
          <a:xfrm>
            <a:off x="260581" y="843237"/>
            <a:ext cx="3877079" cy="621755"/>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5333F"/>
              </a:buClr>
              <a:buSzPts val="3600"/>
              <a:buFont typeface="Proxima Nova"/>
              <a:buNone/>
            </a:pPr>
            <a:r>
              <a:rPr lang="en-IN" sz="3600" b="0" i="0" u="none" strike="noStrike" cap="none" dirty="0">
                <a:solidFill>
                  <a:srgbClr val="F5333F"/>
                </a:solidFill>
                <a:latin typeface="Avenir"/>
                <a:ea typeface="Avenir"/>
                <a:cs typeface="Avenir"/>
                <a:sym typeface="Avenir"/>
              </a:rPr>
              <a:t>Knowledge Check</a:t>
            </a:r>
            <a:endParaRPr sz="1400" b="0" i="0" u="none" strike="noStrike" cap="none" dirty="0">
              <a:solidFill>
                <a:srgbClr val="000000"/>
              </a:solidFill>
              <a:latin typeface="Avenir"/>
              <a:ea typeface="Avenir"/>
              <a:cs typeface="Avenir"/>
              <a:sym typeface="Avenir"/>
            </a:endParaRPr>
          </a:p>
        </p:txBody>
      </p:sp>
      <p:sp>
        <p:nvSpPr>
          <p:cNvPr id="298" name="Google Shape;298;p26">
            <a:extLst>
              <a:ext uri="{FF2B5EF4-FFF2-40B4-BE49-F238E27FC236}">
                <a16:creationId xmlns:a16="http://schemas.microsoft.com/office/drawing/2014/main" id="{2B73943C-55FA-92EE-EF18-5B8B757CF352}"/>
              </a:ext>
            </a:extLst>
          </p:cNvPr>
          <p:cNvSpPr txBox="1"/>
          <p:nvPr/>
        </p:nvSpPr>
        <p:spPr>
          <a:xfrm>
            <a:off x="4423411" y="776575"/>
            <a:ext cx="4640580" cy="4170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1600"/>
              <a:buFont typeface="Arial"/>
              <a:buNone/>
            </a:pPr>
            <a:r>
              <a:rPr lang="en-US" sz="2400" b="1" i="0" u="none" strike="noStrike" cap="none" dirty="0">
                <a:solidFill>
                  <a:schemeClr val="dk1"/>
                </a:solidFill>
                <a:latin typeface="Avenir"/>
                <a:ea typeface="Avenir"/>
                <a:cs typeface="Avenir"/>
                <a:sym typeface="Avenir"/>
              </a:rPr>
              <a:t>In Amazon Redshift, distribution style defines how data is distributed across the nodes. Which distribution style is ideal for tables that are small and frequently used in joins?</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400" i="0" u="none" strike="noStrike" cap="none" dirty="0">
                <a:solidFill>
                  <a:schemeClr val="dk1"/>
                </a:solidFill>
                <a:latin typeface="Avenir"/>
                <a:ea typeface="Avenir"/>
                <a:cs typeface="Avenir"/>
                <a:sym typeface="Avenir"/>
              </a:rPr>
              <a:t>EVEN</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400" i="0" u="none" strike="noStrike" cap="none" dirty="0">
                <a:solidFill>
                  <a:schemeClr val="dk1"/>
                </a:solidFill>
                <a:latin typeface="Avenir"/>
                <a:ea typeface="Avenir"/>
                <a:cs typeface="Avenir"/>
                <a:sym typeface="Avenir"/>
              </a:rPr>
              <a:t>KEY</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400" i="0" u="none" strike="noStrike" cap="none" dirty="0">
                <a:solidFill>
                  <a:schemeClr val="dk1"/>
                </a:solidFill>
                <a:latin typeface="Avenir"/>
                <a:ea typeface="Avenir"/>
                <a:cs typeface="Avenir"/>
                <a:sym typeface="Avenir"/>
              </a:rPr>
              <a:t>ALL</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400" i="0" u="none" strike="noStrike" cap="none" dirty="0">
                <a:solidFill>
                  <a:schemeClr val="dk1"/>
                </a:solidFill>
                <a:latin typeface="Avenir"/>
                <a:ea typeface="Avenir"/>
                <a:cs typeface="Avenir"/>
                <a:sym typeface="Avenir"/>
              </a:rPr>
              <a:t>AUTO</a:t>
            </a:r>
            <a:endParaRPr lang="en-US" sz="2400" i="0" u="none" strike="noStrike" cap="none" dirty="0">
              <a:solidFill>
                <a:srgbClr val="000000"/>
              </a:solidFill>
              <a:latin typeface="Avenir"/>
              <a:ea typeface="Avenir"/>
              <a:cs typeface="Avenir"/>
              <a:sym typeface="Avenir"/>
            </a:endParaRPr>
          </a:p>
        </p:txBody>
      </p:sp>
      <p:sp>
        <p:nvSpPr>
          <p:cNvPr id="2" name="Google Shape;320;p28">
            <a:extLst>
              <a:ext uri="{FF2B5EF4-FFF2-40B4-BE49-F238E27FC236}">
                <a16:creationId xmlns:a16="http://schemas.microsoft.com/office/drawing/2014/main" id="{15FE34F2-48F0-01C8-7FC8-7A37187F860D}"/>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28</a:t>
            </a:fld>
            <a:endParaRPr lang="en-IN" sz="1000" dirty="0">
              <a:solidFill>
                <a:schemeClr val="tx1"/>
              </a:solidFill>
              <a:latin typeface="Avenir"/>
              <a:ea typeface="Proxima Nova"/>
              <a:cs typeface="Proxima Nova"/>
              <a:sym typeface="Proxima Nova"/>
            </a:endParaRPr>
          </a:p>
        </p:txBody>
      </p:sp>
    </p:spTree>
    <p:extLst>
      <p:ext uri="{BB962C8B-B14F-4D97-AF65-F5344CB8AC3E}">
        <p14:creationId xmlns:p14="http://schemas.microsoft.com/office/powerpoint/2010/main" val="3373020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5">
          <a:extLst>
            <a:ext uri="{FF2B5EF4-FFF2-40B4-BE49-F238E27FC236}">
              <a16:creationId xmlns:a16="http://schemas.microsoft.com/office/drawing/2014/main" id="{7F523820-F66F-8441-CDA3-C8E37E08E466}"/>
            </a:ext>
          </a:extLst>
        </p:cNvPr>
        <p:cNvGrpSpPr/>
        <p:nvPr/>
      </p:nvGrpSpPr>
      <p:grpSpPr>
        <a:xfrm>
          <a:off x="0" y="0"/>
          <a:ext cx="0" cy="0"/>
          <a:chOff x="0" y="0"/>
          <a:chExt cx="0" cy="0"/>
        </a:xfrm>
      </p:grpSpPr>
      <p:sp>
        <p:nvSpPr>
          <p:cNvPr id="297" name="Google Shape;297;p26">
            <a:extLst>
              <a:ext uri="{FF2B5EF4-FFF2-40B4-BE49-F238E27FC236}">
                <a16:creationId xmlns:a16="http://schemas.microsoft.com/office/drawing/2014/main" id="{3CD97BB1-1F35-18CE-31FA-D3038512D356}"/>
              </a:ext>
            </a:extLst>
          </p:cNvPr>
          <p:cNvSpPr txBox="1"/>
          <p:nvPr/>
        </p:nvSpPr>
        <p:spPr>
          <a:xfrm>
            <a:off x="260581" y="843237"/>
            <a:ext cx="3877079" cy="621755"/>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5333F"/>
              </a:buClr>
              <a:buSzPts val="3600"/>
              <a:buFont typeface="Proxima Nova"/>
              <a:buNone/>
            </a:pPr>
            <a:r>
              <a:rPr lang="en-IN" sz="3600" b="0" i="0" u="none" strike="noStrike" cap="none" dirty="0">
                <a:solidFill>
                  <a:srgbClr val="F5333F"/>
                </a:solidFill>
                <a:latin typeface="Avenir"/>
                <a:ea typeface="Avenir"/>
                <a:cs typeface="Avenir"/>
                <a:sym typeface="Avenir"/>
              </a:rPr>
              <a:t>Knowledge Check</a:t>
            </a:r>
            <a:endParaRPr sz="1400" b="0" i="0" u="none" strike="noStrike" cap="none" dirty="0">
              <a:solidFill>
                <a:srgbClr val="000000"/>
              </a:solidFill>
              <a:latin typeface="Avenir"/>
              <a:ea typeface="Avenir"/>
              <a:cs typeface="Avenir"/>
              <a:sym typeface="Avenir"/>
            </a:endParaRPr>
          </a:p>
        </p:txBody>
      </p:sp>
      <p:sp>
        <p:nvSpPr>
          <p:cNvPr id="298" name="Google Shape;298;p26">
            <a:extLst>
              <a:ext uri="{FF2B5EF4-FFF2-40B4-BE49-F238E27FC236}">
                <a16:creationId xmlns:a16="http://schemas.microsoft.com/office/drawing/2014/main" id="{5BCBB6B1-EE8B-4C0F-245B-159D1E2E091D}"/>
              </a:ext>
            </a:extLst>
          </p:cNvPr>
          <p:cNvSpPr txBox="1"/>
          <p:nvPr/>
        </p:nvSpPr>
        <p:spPr>
          <a:xfrm>
            <a:off x="4423411" y="776575"/>
            <a:ext cx="4640580" cy="4170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1600"/>
              <a:buFont typeface="Arial"/>
              <a:buNone/>
            </a:pPr>
            <a:r>
              <a:rPr lang="en-US" sz="2400" b="1" i="0" u="none" strike="noStrike" cap="none" dirty="0">
                <a:solidFill>
                  <a:schemeClr val="dk1"/>
                </a:solidFill>
                <a:latin typeface="Avenir"/>
                <a:ea typeface="Avenir"/>
                <a:cs typeface="Avenir"/>
                <a:sym typeface="Avenir"/>
              </a:rPr>
              <a:t>In Amazon Redshift, distribution style defines how data is distributed across the nodes. Which distribution style is ideal for tables that are small and frequently used in joins?</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400" i="0" u="none" strike="noStrike" cap="none" dirty="0">
                <a:solidFill>
                  <a:schemeClr val="dk1"/>
                </a:solidFill>
                <a:latin typeface="Avenir"/>
                <a:ea typeface="Avenir"/>
                <a:cs typeface="Avenir"/>
                <a:sym typeface="Avenir"/>
              </a:rPr>
              <a:t>EVEN</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400" i="0" u="none" strike="noStrike" cap="none" dirty="0">
                <a:solidFill>
                  <a:schemeClr val="dk1"/>
                </a:solidFill>
                <a:latin typeface="Avenir"/>
                <a:ea typeface="Avenir"/>
                <a:cs typeface="Avenir"/>
                <a:sym typeface="Avenir"/>
              </a:rPr>
              <a:t>KEY</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400" i="0" u="none" strike="noStrike" cap="none" dirty="0">
                <a:solidFill>
                  <a:srgbClr val="FF0000"/>
                </a:solidFill>
                <a:latin typeface="Avenir"/>
                <a:ea typeface="Avenir"/>
                <a:cs typeface="Avenir"/>
                <a:sym typeface="Avenir"/>
              </a:rPr>
              <a:t>ALL</a:t>
            </a:r>
          </a:p>
          <a:p>
            <a:pPr marL="457200" marR="0" lvl="0" indent="-457200" algn="l" rtl="0">
              <a:lnSpc>
                <a:spcPct val="100000"/>
              </a:lnSpc>
              <a:spcBef>
                <a:spcPts val="0"/>
              </a:spcBef>
              <a:spcAft>
                <a:spcPts val="600"/>
              </a:spcAft>
              <a:buClr>
                <a:srgbClr val="000000"/>
              </a:buClr>
              <a:buSzPts val="1600"/>
              <a:buFont typeface="Arial"/>
              <a:buAutoNum type="alphaUcParenR"/>
            </a:pPr>
            <a:r>
              <a:rPr lang="en-US" sz="2400" i="0" u="none" strike="noStrike" cap="none" dirty="0">
                <a:solidFill>
                  <a:schemeClr val="dk1"/>
                </a:solidFill>
                <a:latin typeface="Avenir"/>
                <a:ea typeface="Avenir"/>
                <a:cs typeface="Avenir"/>
                <a:sym typeface="Avenir"/>
              </a:rPr>
              <a:t>AUTO</a:t>
            </a:r>
            <a:endParaRPr lang="en-US" sz="2400" i="0" u="none" strike="noStrike" cap="none" dirty="0">
              <a:solidFill>
                <a:srgbClr val="000000"/>
              </a:solidFill>
              <a:latin typeface="Avenir"/>
              <a:ea typeface="Avenir"/>
              <a:cs typeface="Avenir"/>
              <a:sym typeface="Avenir"/>
            </a:endParaRPr>
          </a:p>
        </p:txBody>
      </p:sp>
      <p:sp>
        <p:nvSpPr>
          <p:cNvPr id="2" name="Google Shape;320;p28">
            <a:extLst>
              <a:ext uri="{FF2B5EF4-FFF2-40B4-BE49-F238E27FC236}">
                <a16:creationId xmlns:a16="http://schemas.microsoft.com/office/drawing/2014/main" id="{A908F2D1-8D74-99BE-AEFD-CB2A979EFAA5}"/>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29</a:t>
            </a:fld>
            <a:endParaRPr lang="en-IN" sz="1000" dirty="0">
              <a:solidFill>
                <a:schemeClr val="tx1"/>
              </a:solidFill>
              <a:latin typeface="Avenir"/>
              <a:ea typeface="Proxima Nova"/>
              <a:cs typeface="Proxima Nova"/>
              <a:sym typeface="Proxima Nova"/>
            </a:endParaRPr>
          </a:p>
        </p:txBody>
      </p:sp>
    </p:spTree>
    <p:extLst>
      <p:ext uri="{BB962C8B-B14F-4D97-AF65-F5344CB8AC3E}">
        <p14:creationId xmlns:p14="http://schemas.microsoft.com/office/powerpoint/2010/main" val="242624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5"/>
          <p:cNvSpPr txBox="1">
            <a:spLocks noGrp="1"/>
          </p:cNvSpPr>
          <p:nvPr>
            <p:ph type="dt" idx="10"/>
          </p:nvPr>
        </p:nvSpPr>
        <p:spPr>
          <a:xfrm>
            <a:off x="638175" y="4767263"/>
            <a:ext cx="2057400" cy="273844"/>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900"/>
              <a:buFont typeface="Arial"/>
              <a:buNone/>
            </a:pPr>
            <a:r>
              <a:rPr lang="en-IN" sz="900" b="0" i="0" u="none" strike="noStrike" cap="none">
                <a:solidFill>
                  <a:srgbClr val="000000"/>
                </a:solidFill>
                <a:latin typeface="Proxima Nova"/>
                <a:ea typeface="Proxima Nova"/>
                <a:cs typeface="Proxima Nova"/>
                <a:sym typeface="Proxima Nova"/>
              </a:rPr>
              <a:t>31-07-2019</a:t>
            </a:r>
            <a:endParaRPr sz="900" b="0" i="0" u="none" strike="noStrike" cap="none">
              <a:solidFill>
                <a:srgbClr val="000000"/>
              </a:solidFill>
              <a:latin typeface="Proxima Nova"/>
              <a:ea typeface="Proxima Nova"/>
              <a:cs typeface="Proxima Nova"/>
              <a:sym typeface="Proxima Nova"/>
            </a:endParaRPr>
          </a:p>
        </p:txBody>
      </p:sp>
      <p:sp>
        <p:nvSpPr>
          <p:cNvPr id="282" name="Google Shape;282;p25"/>
          <p:cNvSpPr txBox="1"/>
          <p:nvPr/>
        </p:nvSpPr>
        <p:spPr>
          <a:xfrm>
            <a:off x="560116" y="1510763"/>
            <a:ext cx="5476875"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0" i="0" u="none" strike="noStrike" cap="none" dirty="0">
                <a:solidFill>
                  <a:schemeClr val="lt1"/>
                </a:solidFill>
                <a:latin typeface="Avenir"/>
                <a:ea typeface="Avenir"/>
                <a:cs typeface="Avenir"/>
                <a:sym typeface="Avenir"/>
              </a:rPr>
              <a:t>In Last Class, we covered….</a:t>
            </a:r>
            <a:endParaRPr sz="2800" b="0" i="0" u="none" strike="noStrike" cap="none" dirty="0">
              <a:solidFill>
                <a:schemeClr val="lt1"/>
              </a:solidFill>
              <a:latin typeface="Avenir"/>
              <a:ea typeface="Avenir"/>
              <a:cs typeface="Avenir"/>
              <a:sym typeface="Avenir"/>
            </a:endParaRPr>
          </a:p>
        </p:txBody>
      </p:sp>
      <p:sp>
        <p:nvSpPr>
          <p:cNvPr id="287" name="Google Shape;287;p25"/>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Arial"/>
                <a:ea typeface="Arial"/>
                <a:cs typeface="Arial"/>
                <a:sym typeface="Arial"/>
              </a:rPr>
              <a:t>Data Science Certification Program</a:t>
            </a:r>
            <a:endParaRPr sz="1400" b="0" i="0" u="none" strike="noStrike" cap="none">
              <a:solidFill>
                <a:srgbClr val="000000"/>
              </a:solidFill>
              <a:latin typeface="Arial"/>
              <a:ea typeface="Arial"/>
              <a:cs typeface="Arial"/>
              <a:sym typeface="Arial"/>
            </a:endParaRPr>
          </a:p>
        </p:txBody>
      </p:sp>
      <p:sp>
        <p:nvSpPr>
          <p:cNvPr id="2" name="Google Shape;307;p27">
            <a:extLst>
              <a:ext uri="{FF2B5EF4-FFF2-40B4-BE49-F238E27FC236}">
                <a16:creationId xmlns:a16="http://schemas.microsoft.com/office/drawing/2014/main" id="{A67D5E12-F9D3-BF7A-311A-2C4EF3A28908}"/>
              </a:ext>
            </a:extLst>
          </p:cNvPr>
          <p:cNvSpPr txBox="1"/>
          <p:nvPr/>
        </p:nvSpPr>
        <p:spPr>
          <a:xfrm>
            <a:off x="1071338" y="2800062"/>
            <a:ext cx="73938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400" b="0" i="0" u="none" strike="noStrike" cap="none">
              <a:solidFill>
                <a:srgbClr val="000000"/>
              </a:solidFill>
              <a:latin typeface="Avenir"/>
              <a:ea typeface="Avenir"/>
              <a:cs typeface="Avenir"/>
              <a:sym typeface="Avenir"/>
            </a:endParaRPr>
          </a:p>
        </p:txBody>
      </p:sp>
      <p:sp>
        <p:nvSpPr>
          <p:cNvPr id="3" name="Google Shape;308;p27">
            <a:extLst>
              <a:ext uri="{FF2B5EF4-FFF2-40B4-BE49-F238E27FC236}">
                <a16:creationId xmlns:a16="http://schemas.microsoft.com/office/drawing/2014/main" id="{68D37E98-A3EF-30FE-0784-F92456C75619}"/>
              </a:ext>
            </a:extLst>
          </p:cNvPr>
          <p:cNvSpPr txBox="1"/>
          <p:nvPr/>
        </p:nvSpPr>
        <p:spPr>
          <a:xfrm>
            <a:off x="1071338" y="3699872"/>
            <a:ext cx="70014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400" b="0" i="0" u="none" strike="noStrike" cap="none">
              <a:solidFill>
                <a:srgbClr val="000000"/>
              </a:solidFill>
              <a:latin typeface="Avenir"/>
              <a:ea typeface="Avenir"/>
              <a:cs typeface="Avenir"/>
              <a:sym typeface="Avenir"/>
            </a:endParaRPr>
          </a:p>
        </p:txBody>
      </p:sp>
      <p:sp>
        <p:nvSpPr>
          <p:cNvPr id="4" name="Google Shape;309;p27">
            <a:extLst>
              <a:ext uri="{FF2B5EF4-FFF2-40B4-BE49-F238E27FC236}">
                <a16:creationId xmlns:a16="http://schemas.microsoft.com/office/drawing/2014/main" id="{F6266B06-7A61-4165-9710-C44ADF33C02A}"/>
              </a:ext>
            </a:extLst>
          </p:cNvPr>
          <p:cNvSpPr txBox="1"/>
          <p:nvPr/>
        </p:nvSpPr>
        <p:spPr>
          <a:xfrm>
            <a:off x="1071338" y="3250477"/>
            <a:ext cx="73938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400" b="0" i="0" u="none" strike="noStrike" cap="none">
              <a:solidFill>
                <a:srgbClr val="000000"/>
              </a:solidFill>
              <a:latin typeface="Avenir"/>
              <a:ea typeface="Avenir"/>
              <a:cs typeface="Avenir"/>
              <a:sym typeface="Avenir"/>
            </a:endParaRPr>
          </a:p>
        </p:txBody>
      </p:sp>
      <p:sp>
        <p:nvSpPr>
          <p:cNvPr id="5" name="Google Shape;392;p36">
            <a:extLst>
              <a:ext uri="{FF2B5EF4-FFF2-40B4-BE49-F238E27FC236}">
                <a16:creationId xmlns:a16="http://schemas.microsoft.com/office/drawing/2014/main" id="{92B9E06D-25CC-AA9A-C5F1-5A3144736572}"/>
              </a:ext>
            </a:extLst>
          </p:cNvPr>
          <p:cNvSpPr txBox="1"/>
          <p:nvPr/>
        </p:nvSpPr>
        <p:spPr>
          <a:xfrm>
            <a:off x="1481528" y="2126749"/>
            <a:ext cx="7525312" cy="2400617"/>
          </a:xfrm>
          <a:prstGeom prst="rect">
            <a:avLst/>
          </a:prstGeom>
          <a:noFill/>
          <a:ln>
            <a:noFill/>
          </a:ln>
        </p:spPr>
        <p:txBody>
          <a:bodyPr spcFirstLastPara="1" wrap="square" lIns="91425" tIns="45700" rIns="91425" bIns="45700" anchor="t" anchorCtr="0">
            <a:spAutoFit/>
          </a:bodyPr>
          <a:lstStyle/>
          <a:p>
            <a:pPr algn="l">
              <a:spcAft>
                <a:spcPts val="600"/>
              </a:spcAft>
            </a:pPr>
            <a:r>
              <a:rPr lang="en-US" sz="2000" b="0" i="0" dirty="0">
                <a:solidFill>
                  <a:schemeClr val="bg1"/>
                </a:solidFill>
                <a:effectLst/>
                <a:latin typeface="Avenir"/>
              </a:rPr>
              <a:t>Overview of data sources</a:t>
            </a:r>
          </a:p>
          <a:p>
            <a:pPr algn="l">
              <a:spcAft>
                <a:spcPts val="600"/>
              </a:spcAft>
            </a:pPr>
            <a:r>
              <a:rPr lang="en-US" sz="2000" b="0" i="0" dirty="0">
                <a:solidFill>
                  <a:schemeClr val="bg1"/>
                </a:solidFill>
                <a:effectLst/>
                <a:latin typeface="Avenir"/>
              </a:rPr>
              <a:t>Loading data from Amazon Simple Storage Service (Amazon S3)</a:t>
            </a:r>
          </a:p>
          <a:p>
            <a:pPr algn="l">
              <a:spcAft>
                <a:spcPts val="600"/>
              </a:spcAft>
            </a:pPr>
            <a:r>
              <a:rPr lang="en-US" sz="2000" b="0" i="0" dirty="0">
                <a:solidFill>
                  <a:schemeClr val="bg1"/>
                </a:solidFill>
                <a:effectLst/>
                <a:latin typeface="Avenir"/>
              </a:rPr>
              <a:t>ETL and ELT</a:t>
            </a:r>
          </a:p>
          <a:p>
            <a:pPr algn="l">
              <a:spcAft>
                <a:spcPts val="600"/>
              </a:spcAft>
            </a:pPr>
            <a:r>
              <a:rPr lang="en-US" sz="2000" b="0" i="0" dirty="0">
                <a:solidFill>
                  <a:schemeClr val="bg1"/>
                </a:solidFill>
                <a:effectLst/>
                <a:latin typeface="Avenir"/>
              </a:rPr>
              <a:t>Loading streaming data</a:t>
            </a:r>
          </a:p>
          <a:p>
            <a:pPr algn="l">
              <a:spcAft>
                <a:spcPts val="600"/>
              </a:spcAft>
            </a:pPr>
            <a:r>
              <a:rPr lang="en-US" sz="2000" b="0" i="0" dirty="0">
                <a:solidFill>
                  <a:schemeClr val="bg1"/>
                </a:solidFill>
                <a:effectLst/>
                <a:latin typeface="Avenir"/>
              </a:rPr>
              <a:t>Loading data from relational databases</a:t>
            </a:r>
          </a:p>
          <a:p>
            <a:pPr algn="l">
              <a:spcAft>
                <a:spcPts val="600"/>
              </a:spcAft>
            </a:pPr>
            <a:r>
              <a:rPr lang="en-US" sz="2000" b="0" i="0" dirty="0">
                <a:solidFill>
                  <a:schemeClr val="bg1"/>
                </a:solidFill>
                <a:effectLst/>
                <a:latin typeface="Avenir"/>
              </a:rPr>
              <a:t>Features of Amazon Redshift Query Editor v2</a:t>
            </a:r>
          </a:p>
        </p:txBody>
      </p:sp>
      <p:sp>
        <p:nvSpPr>
          <p:cNvPr id="6" name="Google Shape;394;p36">
            <a:extLst>
              <a:ext uri="{FF2B5EF4-FFF2-40B4-BE49-F238E27FC236}">
                <a16:creationId xmlns:a16="http://schemas.microsoft.com/office/drawing/2014/main" id="{047B1992-E923-D33E-A046-2BAA4E4041BC}"/>
              </a:ext>
            </a:extLst>
          </p:cNvPr>
          <p:cNvSpPr txBox="1"/>
          <p:nvPr/>
        </p:nvSpPr>
        <p:spPr>
          <a:xfrm>
            <a:off x="891822" y="2083362"/>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01</a:t>
            </a:r>
            <a:endParaRPr sz="2800" b="1" i="0" u="none" strike="noStrike" cap="none" dirty="0">
              <a:solidFill>
                <a:srgbClr val="FF2905"/>
              </a:solidFill>
              <a:latin typeface="Avenir"/>
              <a:ea typeface="Avenir"/>
              <a:cs typeface="Avenir"/>
              <a:sym typeface="Avenir"/>
            </a:endParaRPr>
          </a:p>
        </p:txBody>
      </p:sp>
      <p:sp>
        <p:nvSpPr>
          <p:cNvPr id="7" name="Google Shape;395;p36">
            <a:extLst>
              <a:ext uri="{FF2B5EF4-FFF2-40B4-BE49-F238E27FC236}">
                <a16:creationId xmlns:a16="http://schemas.microsoft.com/office/drawing/2014/main" id="{7FAB2794-8B02-7DE7-BBAE-AC0150131161}"/>
              </a:ext>
            </a:extLst>
          </p:cNvPr>
          <p:cNvSpPr txBox="1"/>
          <p:nvPr/>
        </p:nvSpPr>
        <p:spPr>
          <a:xfrm>
            <a:off x="891822" y="2475232"/>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02</a:t>
            </a:r>
            <a:endParaRPr sz="2800" b="1" i="0" u="none" strike="noStrike" cap="none" dirty="0">
              <a:solidFill>
                <a:srgbClr val="FF2905"/>
              </a:solidFill>
              <a:latin typeface="Avenir"/>
              <a:ea typeface="Avenir"/>
              <a:cs typeface="Avenir"/>
              <a:sym typeface="Avenir"/>
            </a:endParaRPr>
          </a:p>
        </p:txBody>
      </p:sp>
      <p:sp>
        <p:nvSpPr>
          <p:cNvPr id="8" name="Google Shape;395;p36">
            <a:extLst>
              <a:ext uri="{FF2B5EF4-FFF2-40B4-BE49-F238E27FC236}">
                <a16:creationId xmlns:a16="http://schemas.microsoft.com/office/drawing/2014/main" id="{7CFEDF11-7D9D-5693-2D8A-0D73E0FDAD11}"/>
              </a:ext>
            </a:extLst>
          </p:cNvPr>
          <p:cNvSpPr txBox="1"/>
          <p:nvPr/>
        </p:nvSpPr>
        <p:spPr>
          <a:xfrm>
            <a:off x="891822" y="2838943"/>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03</a:t>
            </a:r>
            <a:endParaRPr sz="2800" b="1" i="0" u="none" strike="noStrike" cap="none" dirty="0">
              <a:solidFill>
                <a:srgbClr val="FF2905"/>
              </a:solidFill>
              <a:latin typeface="Avenir"/>
              <a:ea typeface="Avenir"/>
              <a:cs typeface="Avenir"/>
              <a:sym typeface="Avenir"/>
            </a:endParaRPr>
          </a:p>
        </p:txBody>
      </p:sp>
      <p:sp>
        <p:nvSpPr>
          <p:cNvPr id="9" name="Google Shape;395;p36">
            <a:extLst>
              <a:ext uri="{FF2B5EF4-FFF2-40B4-BE49-F238E27FC236}">
                <a16:creationId xmlns:a16="http://schemas.microsoft.com/office/drawing/2014/main" id="{B4A22294-23B3-D7D9-F59D-7130FD0280DD}"/>
              </a:ext>
            </a:extLst>
          </p:cNvPr>
          <p:cNvSpPr txBox="1"/>
          <p:nvPr/>
        </p:nvSpPr>
        <p:spPr>
          <a:xfrm>
            <a:off x="891822" y="3225514"/>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04</a:t>
            </a:r>
            <a:endParaRPr sz="2800" b="1" i="0" u="none" strike="noStrike" cap="none" dirty="0">
              <a:solidFill>
                <a:srgbClr val="FF2905"/>
              </a:solidFill>
              <a:latin typeface="Avenir"/>
              <a:ea typeface="Avenir"/>
              <a:cs typeface="Avenir"/>
              <a:sym typeface="Avenir"/>
            </a:endParaRPr>
          </a:p>
        </p:txBody>
      </p:sp>
      <p:sp>
        <p:nvSpPr>
          <p:cNvPr id="10" name="Google Shape;395;p36">
            <a:extLst>
              <a:ext uri="{FF2B5EF4-FFF2-40B4-BE49-F238E27FC236}">
                <a16:creationId xmlns:a16="http://schemas.microsoft.com/office/drawing/2014/main" id="{52D4F78A-DF80-2D43-AA10-11614DBE59BB}"/>
              </a:ext>
            </a:extLst>
          </p:cNvPr>
          <p:cNvSpPr txBox="1"/>
          <p:nvPr/>
        </p:nvSpPr>
        <p:spPr>
          <a:xfrm>
            <a:off x="916168" y="3609211"/>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05</a:t>
            </a:r>
            <a:endParaRPr sz="2800" b="1" i="0" u="none" strike="noStrike" cap="none" dirty="0">
              <a:solidFill>
                <a:srgbClr val="FF2905"/>
              </a:solidFill>
              <a:latin typeface="Avenir"/>
              <a:ea typeface="Avenir"/>
              <a:cs typeface="Avenir"/>
              <a:sym typeface="Avenir"/>
            </a:endParaRPr>
          </a:p>
        </p:txBody>
      </p:sp>
      <p:sp>
        <p:nvSpPr>
          <p:cNvPr id="11" name="Google Shape;395;p36">
            <a:extLst>
              <a:ext uri="{FF2B5EF4-FFF2-40B4-BE49-F238E27FC236}">
                <a16:creationId xmlns:a16="http://schemas.microsoft.com/office/drawing/2014/main" id="{DAAA9893-44E6-7BDE-6B8F-2F9207AACF8F}"/>
              </a:ext>
            </a:extLst>
          </p:cNvPr>
          <p:cNvSpPr txBox="1"/>
          <p:nvPr/>
        </p:nvSpPr>
        <p:spPr>
          <a:xfrm>
            <a:off x="919978" y="3978781"/>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06</a:t>
            </a:r>
            <a:endParaRPr sz="2800" b="1" i="0" u="none" strike="noStrike" cap="none" dirty="0">
              <a:solidFill>
                <a:srgbClr val="FF2905"/>
              </a:solidFill>
              <a:latin typeface="Avenir"/>
              <a:ea typeface="Avenir"/>
              <a:cs typeface="Avenir"/>
              <a:sym typeface="Aveni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5">
          <a:extLst>
            <a:ext uri="{FF2B5EF4-FFF2-40B4-BE49-F238E27FC236}">
              <a16:creationId xmlns:a16="http://schemas.microsoft.com/office/drawing/2014/main" id="{71370AAC-CB1F-2BA1-F176-2B56693742D1}"/>
            </a:ext>
          </a:extLst>
        </p:cNvPr>
        <p:cNvGrpSpPr/>
        <p:nvPr/>
      </p:nvGrpSpPr>
      <p:grpSpPr>
        <a:xfrm>
          <a:off x="0" y="0"/>
          <a:ext cx="0" cy="0"/>
          <a:chOff x="0" y="0"/>
          <a:chExt cx="0" cy="0"/>
        </a:xfrm>
      </p:grpSpPr>
      <p:sp>
        <p:nvSpPr>
          <p:cNvPr id="297" name="Google Shape;297;p26">
            <a:extLst>
              <a:ext uri="{FF2B5EF4-FFF2-40B4-BE49-F238E27FC236}">
                <a16:creationId xmlns:a16="http://schemas.microsoft.com/office/drawing/2014/main" id="{C6AEC9CC-170E-CEBE-2AED-F8633DC0432A}"/>
              </a:ext>
            </a:extLst>
          </p:cNvPr>
          <p:cNvSpPr txBox="1"/>
          <p:nvPr/>
        </p:nvSpPr>
        <p:spPr>
          <a:xfrm>
            <a:off x="260581" y="843237"/>
            <a:ext cx="3877079" cy="621755"/>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5333F"/>
              </a:buClr>
              <a:buSzPts val="3600"/>
              <a:buFont typeface="Proxima Nova"/>
              <a:buNone/>
            </a:pPr>
            <a:r>
              <a:rPr lang="en-IN" sz="3600" b="0" i="0" u="none" strike="noStrike" cap="none" dirty="0">
                <a:solidFill>
                  <a:srgbClr val="F5333F"/>
                </a:solidFill>
                <a:latin typeface="Avenir"/>
                <a:ea typeface="Avenir"/>
                <a:cs typeface="Avenir"/>
                <a:sym typeface="Avenir"/>
              </a:rPr>
              <a:t>Knowledge Check</a:t>
            </a:r>
            <a:endParaRPr sz="1400" b="0" i="0" u="none" strike="noStrike" cap="none" dirty="0">
              <a:solidFill>
                <a:srgbClr val="000000"/>
              </a:solidFill>
              <a:latin typeface="Avenir"/>
              <a:ea typeface="Avenir"/>
              <a:cs typeface="Avenir"/>
              <a:sym typeface="Avenir"/>
            </a:endParaRPr>
          </a:p>
        </p:txBody>
      </p:sp>
      <p:sp>
        <p:nvSpPr>
          <p:cNvPr id="298" name="Google Shape;298;p26">
            <a:extLst>
              <a:ext uri="{FF2B5EF4-FFF2-40B4-BE49-F238E27FC236}">
                <a16:creationId xmlns:a16="http://schemas.microsoft.com/office/drawing/2014/main" id="{38A72DC2-4CDB-0930-3D5F-D43798BB5174}"/>
              </a:ext>
            </a:extLst>
          </p:cNvPr>
          <p:cNvSpPr txBox="1"/>
          <p:nvPr/>
        </p:nvSpPr>
        <p:spPr>
          <a:xfrm>
            <a:off x="4423411" y="776575"/>
            <a:ext cx="4640580" cy="453966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1600"/>
              <a:buFont typeface="Arial"/>
              <a:buNone/>
            </a:pPr>
            <a:r>
              <a:rPr lang="en-US" sz="2400" b="1" i="0" u="none" strike="noStrike" cap="none" dirty="0">
                <a:solidFill>
                  <a:schemeClr val="dk1"/>
                </a:solidFill>
                <a:latin typeface="Avenir"/>
                <a:ea typeface="Avenir"/>
                <a:cs typeface="Avenir"/>
                <a:sym typeface="Avenir"/>
              </a:rPr>
              <a:t>In Amazon Redshift, when would you typically use the ANALYZE command?</a:t>
            </a:r>
          </a:p>
          <a:p>
            <a:pPr marL="0" marR="0" lvl="0" indent="0" algn="l" rtl="0">
              <a:lnSpc>
                <a:spcPct val="100000"/>
              </a:lnSpc>
              <a:spcBef>
                <a:spcPts val="0"/>
              </a:spcBef>
              <a:spcAft>
                <a:spcPts val="600"/>
              </a:spcAft>
              <a:buClr>
                <a:srgbClr val="000000"/>
              </a:buClr>
              <a:buSzPts val="1600"/>
              <a:buFont typeface="Arial"/>
              <a:buNone/>
            </a:pPr>
            <a:r>
              <a:rPr lang="en-US" sz="2400" i="0" u="none" strike="noStrike" cap="none" dirty="0">
                <a:solidFill>
                  <a:schemeClr val="dk1"/>
                </a:solidFill>
                <a:latin typeface="Avenir"/>
                <a:ea typeface="Avenir"/>
                <a:cs typeface="Avenir"/>
                <a:sym typeface="Avenir"/>
              </a:rPr>
              <a:t>A) To reclaim disk space and sort the table after major deletions</a:t>
            </a:r>
          </a:p>
          <a:p>
            <a:pPr marL="0" marR="0" lvl="0" indent="0" algn="l" rtl="0">
              <a:lnSpc>
                <a:spcPct val="100000"/>
              </a:lnSpc>
              <a:spcBef>
                <a:spcPts val="0"/>
              </a:spcBef>
              <a:spcAft>
                <a:spcPts val="600"/>
              </a:spcAft>
              <a:buClr>
                <a:srgbClr val="000000"/>
              </a:buClr>
              <a:buSzPts val="1600"/>
              <a:buFont typeface="Arial"/>
              <a:buNone/>
            </a:pPr>
            <a:r>
              <a:rPr lang="en-US" sz="2400" i="0" u="none" strike="noStrike" cap="none" dirty="0">
                <a:solidFill>
                  <a:schemeClr val="dk1"/>
                </a:solidFill>
                <a:latin typeface="Avenir"/>
                <a:ea typeface="Avenir"/>
                <a:cs typeface="Avenir"/>
                <a:sym typeface="Avenir"/>
              </a:rPr>
              <a:t>B) To update statistics for better query optimization</a:t>
            </a:r>
          </a:p>
          <a:p>
            <a:pPr marL="0" marR="0" lvl="0" indent="0" algn="l" rtl="0">
              <a:lnSpc>
                <a:spcPct val="100000"/>
              </a:lnSpc>
              <a:spcBef>
                <a:spcPts val="0"/>
              </a:spcBef>
              <a:spcAft>
                <a:spcPts val="600"/>
              </a:spcAft>
              <a:buClr>
                <a:srgbClr val="000000"/>
              </a:buClr>
              <a:buSzPts val="1600"/>
              <a:buFont typeface="Arial"/>
              <a:buNone/>
            </a:pPr>
            <a:r>
              <a:rPr lang="en-US" sz="2400" i="0" u="none" strike="noStrike" cap="none" dirty="0">
                <a:solidFill>
                  <a:schemeClr val="dk1"/>
                </a:solidFill>
                <a:latin typeface="Avenir"/>
                <a:ea typeface="Avenir"/>
                <a:cs typeface="Avenir"/>
                <a:sym typeface="Avenir"/>
              </a:rPr>
              <a:t>C) To delete outdated data and reorganize the table</a:t>
            </a:r>
          </a:p>
          <a:p>
            <a:pPr marL="0" marR="0" lvl="0" indent="0" algn="l" rtl="0">
              <a:lnSpc>
                <a:spcPct val="100000"/>
              </a:lnSpc>
              <a:spcBef>
                <a:spcPts val="0"/>
              </a:spcBef>
              <a:spcAft>
                <a:spcPts val="600"/>
              </a:spcAft>
              <a:buClr>
                <a:srgbClr val="000000"/>
              </a:buClr>
              <a:buSzPts val="1600"/>
              <a:buFont typeface="Arial"/>
              <a:buNone/>
            </a:pPr>
            <a:r>
              <a:rPr lang="en-US" sz="2400" i="0" u="none" strike="noStrike" cap="none" dirty="0">
                <a:solidFill>
                  <a:schemeClr val="dk1"/>
                </a:solidFill>
                <a:latin typeface="Avenir"/>
                <a:ea typeface="Avenir"/>
                <a:cs typeface="Avenir"/>
                <a:sym typeface="Avenir"/>
              </a:rPr>
              <a:t>D) To change the distribution key of a table</a:t>
            </a:r>
            <a:endParaRPr lang="en-US" sz="2400" i="0" u="none" strike="noStrike" cap="none" dirty="0">
              <a:solidFill>
                <a:srgbClr val="000000"/>
              </a:solidFill>
              <a:latin typeface="Avenir"/>
              <a:ea typeface="Avenir"/>
              <a:cs typeface="Avenir"/>
              <a:sym typeface="Avenir"/>
            </a:endParaRPr>
          </a:p>
        </p:txBody>
      </p:sp>
      <p:sp>
        <p:nvSpPr>
          <p:cNvPr id="2" name="Google Shape;320;p28">
            <a:extLst>
              <a:ext uri="{FF2B5EF4-FFF2-40B4-BE49-F238E27FC236}">
                <a16:creationId xmlns:a16="http://schemas.microsoft.com/office/drawing/2014/main" id="{7C3AED36-1D2D-D829-5457-534E5AEF54AD}"/>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30</a:t>
            </a:fld>
            <a:endParaRPr lang="en-IN" sz="1000" dirty="0">
              <a:solidFill>
                <a:schemeClr val="tx1"/>
              </a:solidFill>
              <a:latin typeface="Avenir"/>
              <a:ea typeface="Proxima Nova"/>
              <a:cs typeface="Proxima Nova"/>
              <a:sym typeface="Proxima Nova"/>
            </a:endParaRPr>
          </a:p>
        </p:txBody>
      </p:sp>
    </p:spTree>
    <p:extLst>
      <p:ext uri="{BB962C8B-B14F-4D97-AF65-F5344CB8AC3E}">
        <p14:creationId xmlns:p14="http://schemas.microsoft.com/office/powerpoint/2010/main" val="25384699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5">
          <a:extLst>
            <a:ext uri="{FF2B5EF4-FFF2-40B4-BE49-F238E27FC236}">
              <a16:creationId xmlns:a16="http://schemas.microsoft.com/office/drawing/2014/main" id="{E68428B6-019B-63B2-521F-A7CAADDE2BF6}"/>
            </a:ext>
          </a:extLst>
        </p:cNvPr>
        <p:cNvGrpSpPr/>
        <p:nvPr/>
      </p:nvGrpSpPr>
      <p:grpSpPr>
        <a:xfrm>
          <a:off x="0" y="0"/>
          <a:ext cx="0" cy="0"/>
          <a:chOff x="0" y="0"/>
          <a:chExt cx="0" cy="0"/>
        </a:xfrm>
      </p:grpSpPr>
      <p:sp>
        <p:nvSpPr>
          <p:cNvPr id="297" name="Google Shape;297;p26">
            <a:extLst>
              <a:ext uri="{FF2B5EF4-FFF2-40B4-BE49-F238E27FC236}">
                <a16:creationId xmlns:a16="http://schemas.microsoft.com/office/drawing/2014/main" id="{B75446DF-EF97-86D5-62AE-5D7AA4C8622D}"/>
              </a:ext>
            </a:extLst>
          </p:cNvPr>
          <p:cNvSpPr txBox="1"/>
          <p:nvPr/>
        </p:nvSpPr>
        <p:spPr>
          <a:xfrm>
            <a:off x="260581" y="843237"/>
            <a:ext cx="3877079" cy="621755"/>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5333F"/>
              </a:buClr>
              <a:buSzPts val="3600"/>
              <a:buFont typeface="Proxima Nova"/>
              <a:buNone/>
            </a:pPr>
            <a:r>
              <a:rPr lang="en-IN" sz="3600" b="0" i="0" u="none" strike="noStrike" cap="none" dirty="0">
                <a:solidFill>
                  <a:srgbClr val="F5333F"/>
                </a:solidFill>
                <a:latin typeface="Avenir"/>
                <a:ea typeface="Avenir"/>
                <a:cs typeface="Avenir"/>
                <a:sym typeface="Avenir"/>
              </a:rPr>
              <a:t>Knowledge Check</a:t>
            </a:r>
            <a:endParaRPr sz="1400" b="0" i="0" u="none" strike="noStrike" cap="none" dirty="0">
              <a:solidFill>
                <a:srgbClr val="000000"/>
              </a:solidFill>
              <a:latin typeface="Avenir"/>
              <a:ea typeface="Avenir"/>
              <a:cs typeface="Avenir"/>
              <a:sym typeface="Avenir"/>
            </a:endParaRPr>
          </a:p>
        </p:txBody>
      </p:sp>
      <p:sp>
        <p:nvSpPr>
          <p:cNvPr id="298" name="Google Shape;298;p26">
            <a:extLst>
              <a:ext uri="{FF2B5EF4-FFF2-40B4-BE49-F238E27FC236}">
                <a16:creationId xmlns:a16="http://schemas.microsoft.com/office/drawing/2014/main" id="{5150D0BF-B316-95B5-5221-AD5C483A1034}"/>
              </a:ext>
            </a:extLst>
          </p:cNvPr>
          <p:cNvSpPr txBox="1"/>
          <p:nvPr/>
        </p:nvSpPr>
        <p:spPr>
          <a:xfrm>
            <a:off x="4423411" y="776575"/>
            <a:ext cx="4640580" cy="453966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600"/>
              </a:spcAft>
              <a:buClr>
                <a:srgbClr val="000000"/>
              </a:buClr>
              <a:buSzPts val="1600"/>
              <a:buFont typeface="Arial"/>
              <a:buNone/>
            </a:pPr>
            <a:r>
              <a:rPr lang="en-US" sz="2400" b="1" i="0" u="none" strike="noStrike" cap="none" dirty="0">
                <a:solidFill>
                  <a:schemeClr val="dk1"/>
                </a:solidFill>
                <a:latin typeface="Avenir"/>
                <a:ea typeface="Avenir"/>
                <a:cs typeface="Avenir"/>
                <a:sym typeface="Avenir"/>
              </a:rPr>
              <a:t>In Amazon Redshift, when would you typically use the ANALYZE command?</a:t>
            </a:r>
          </a:p>
          <a:p>
            <a:pPr marL="0" marR="0" lvl="0" indent="0" algn="l" rtl="0">
              <a:lnSpc>
                <a:spcPct val="100000"/>
              </a:lnSpc>
              <a:spcBef>
                <a:spcPts val="0"/>
              </a:spcBef>
              <a:spcAft>
                <a:spcPts val="600"/>
              </a:spcAft>
              <a:buClr>
                <a:srgbClr val="000000"/>
              </a:buClr>
              <a:buSzPts val="1600"/>
              <a:buFont typeface="Arial"/>
              <a:buNone/>
            </a:pPr>
            <a:r>
              <a:rPr lang="en-US" sz="2400" i="0" u="none" strike="noStrike" cap="none" dirty="0">
                <a:solidFill>
                  <a:schemeClr val="dk1"/>
                </a:solidFill>
                <a:latin typeface="Avenir"/>
                <a:ea typeface="Avenir"/>
                <a:cs typeface="Avenir"/>
                <a:sym typeface="Avenir"/>
              </a:rPr>
              <a:t>A) To reclaim disk space and sort the table after major deletions</a:t>
            </a:r>
          </a:p>
          <a:p>
            <a:pPr marL="0" marR="0" lvl="0" indent="0" algn="l" rtl="0">
              <a:lnSpc>
                <a:spcPct val="100000"/>
              </a:lnSpc>
              <a:spcBef>
                <a:spcPts val="0"/>
              </a:spcBef>
              <a:spcAft>
                <a:spcPts val="600"/>
              </a:spcAft>
              <a:buClr>
                <a:srgbClr val="000000"/>
              </a:buClr>
              <a:buSzPts val="1600"/>
              <a:buFont typeface="Arial"/>
              <a:buNone/>
            </a:pPr>
            <a:r>
              <a:rPr lang="en-US" sz="2400" i="0" u="none" strike="noStrike" cap="none" dirty="0">
                <a:solidFill>
                  <a:schemeClr val="dk1"/>
                </a:solidFill>
                <a:latin typeface="Avenir"/>
                <a:ea typeface="Avenir"/>
                <a:cs typeface="Avenir"/>
                <a:sym typeface="Avenir"/>
              </a:rPr>
              <a:t>B) </a:t>
            </a:r>
            <a:r>
              <a:rPr lang="en-US" sz="2400" i="0" u="none" strike="noStrike" cap="none" dirty="0">
                <a:solidFill>
                  <a:srgbClr val="FF0000"/>
                </a:solidFill>
                <a:latin typeface="Avenir"/>
                <a:ea typeface="Avenir"/>
                <a:cs typeface="Avenir"/>
                <a:sym typeface="Avenir"/>
              </a:rPr>
              <a:t>To update statistics for better query optimization</a:t>
            </a:r>
          </a:p>
          <a:p>
            <a:pPr marL="0" marR="0" lvl="0" indent="0" algn="l" rtl="0">
              <a:lnSpc>
                <a:spcPct val="100000"/>
              </a:lnSpc>
              <a:spcBef>
                <a:spcPts val="0"/>
              </a:spcBef>
              <a:spcAft>
                <a:spcPts val="600"/>
              </a:spcAft>
              <a:buClr>
                <a:srgbClr val="000000"/>
              </a:buClr>
              <a:buSzPts val="1600"/>
              <a:buFont typeface="Arial"/>
              <a:buNone/>
            </a:pPr>
            <a:r>
              <a:rPr lang="en-US" sz="2400" i="0" u="none" strike="noStrike" cap="none" dirty="0">
                <a:solidFill>
                  <a:schemeClr val="dk1"/>
                </a:solidFill>
                <a:latin typeface="Avenir"/>
                <a:ea typeface="Avenir"/>
                <a:cs typeface="Avenir"/>
                <a:sym typeface="Avenir"/>
              </a:rPr>
              <a:t>C) To delete outdated data and reorganize the table</a:t>
            </a:r>
          </a:p>
          <a:p>
            <a:pPr marL="0" marR="0" lvl="0" indent="0" algn="l" rtl="0">
              <a:lnSpc>
                <a:spcPct val="100000"/>
              </a:lnSpc>
              <a:spcBef>
                <a:spcPts val="0"/>
              </a:spcBef>
              <a:spcAft>
                <a:spcPts val="600"/>
              </a:spcAft>
              <a:buClr>
                <a:srgbClr val="000000"/>
              </a:buClr>
              <a:buSzPts val="1600"/>
              <a:buFont typeface="Arial"/>
              <a:buNone/>
            </a:pPr>
            <a:r>
              <a:rPr lang="en-US" sz="2400" i="0" u="none" strike="noStrike" cap="none" dirty="0">
                <a:solidFill>
                  <a:schemeClr val="dk1"/>
                </a:solidFill>
                <a:latin typeface="Avenir"/>
                <a:ea typeface="Avenir"/>
                <a:cs typeface="Avenir"/>
                <a:sym typeface="Avenir"/>
              </a:rPr>
              <a:t>D) To change the distribution key of a table</a:t>
            </a:r>
            <a:endParaRPr lang="en-US" sz="2400" i="0" u="none" strike="noStrike" cap="none" dirty="0">
              <a:solidFill>
                <a:srgbClr val="000000"/>
              </a:solidFill>
              <a:latin typeface="Avenir"/>
              <a:ea typeface="Avenir"/>
              <a:cs typeface="Avenir"/>
              <a:sym typeface="Avenir"/>
            </a:endParaRPr>
          </a:p>
        </p:txBody>
      </p:sp>
      <p:sp>
        <p:nvSpPr>
          <p:cNvPr id="2" name="Google Shape;320;p28">
            <a:extLst>
              <a:ext uri="{FF2B5EF4-FFF2-40B4-BE49-F238E27FC236}">
                <a16:creationId xmlns:a16="http://schemas.microsoft.com/office/drawing/2014/main" id="{B794A5BA-436D-71FE-6B2E-449C38EE7A41}"/>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31</a:t>
            </a:fld>
            <a:endParaRPr lang="en-IN" sz="1000" dirty="0">
              <a:solidFill>
                <a:schemeClr val="tx1"/>
              </a:solidFill>
              <a:latin typeface="Avenir"/>
              <a:ea typeface="Proxima Nova"/>
              <a:cs typeface="Proxima Nova"/>
              <a:sym typeface="Proxima Nova"/>
            </a:endParaRPr>
          </a:p>
        </p:txBody>
      </p:sp>
    </p:spTree>
    <p:extLst>
      <p:ext uri="{BB962C8B-B14F-4D97-AF65-F5344CB8AC3E}">
        <p14:creationId xmlns:p14="http://schemas.microsoft.com/office/powerpoint/2010/main" val="41082562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35"/>
          <p:cNvSpPr txBox="1"/>
          <p:nvPr/>
        </p:nvSpPr>
        <p:spPr>
          <a:xfrm>
            <a:off x="626104" y="1331632"/>
            <a:ext cx="4432418"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chemeClr val="dk1"/>
                </a:solidFill>
                <a:latin typeface="Avenir"/>
                <a:ea typeface="Avenir"/>
                <a:cs typeface="Avenir"/>
                <a:sym typeface="Avenir"/>
              </a:rPr>
              <a:t>KEY TAKEAWAY</a:t>
            </a:r>
            <a:endParaRPr sz="2800" b="1" i="0" u="none" strike="noStrike" cap="none" dirty="0">
              <a:solidFill>
                <a:schemeClr val="dk1"/>
              </a:solidFill>
              <a:latin typeface="Avenir"/>
              <a:ea typeface="Avenir"/>
              <a:cs typeface="Avenir"/>
              <a:sym typeface="Avenir"/>
            </a:endParaRPr>
          </a:p>
        </p:txBody>
      </p:sp>
      <p:sp>
        <p:nvSpPr>
          <p:cNvPr id="383" name="Google Shape;383;p35"/>
          <p:cNvSpPr txBox="1"/>
          <p:nvPr/>
        </p:nvSpPr>
        <p:spPr>
          <a:xfrm>
            <a:off x="1895124" y="2406225"/>
            <a:ext cx="7008846" cy="707846"/>
          </a:xfrm>
          <a:prstGeom prst="rect">
            <a:avLst/>
          </a:prstGeom>
          <a:noFill/>
          <a:ln>
            <a:noFill/>
          </a:ln>
        </p:spPr>
        <p:txBody>
          <a:bodyPr spcFirstLastPara="1" wrap="square" lIns="91425" tIns="45700" rIns="91425" bIns="45700" anchor="t" anchorCtr="0">
            <a:spAutoFit/>
          </a:bodyPr>
          <a:lstStyle/>
          <a:p>
            <a:r>
              <a:rPr lang="en-US" sz="2000" dirty="0">
                <a:latin typeface="Avenir"/>
              </a:rPr>
              <a:t>strategies, such as using the right distribution and sort keys, vacuuming, and leveraging materialized views for faster queries.</a:t>
            </a:r>
          </a:p>
        </p:txBody>
      </p:sp>
      <p:sp>
        <p:nvSpPr>
          <p:cNvPr id="2" name="Google Shape;320;p28">
            <a:extLst>
              <a:ext uri="{FF2B5EF4-FFF2-40B4-BE49-F238E27FC236}">
                <a16:creationId xmlns:a16="http://schemas.microsoft.com/office/drawing/2014/main" id="{ABEA35E2-1C24-041A-C745-1A81C1E606E5}"/>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32</a:t>
            </a:fld>
            <a:endParaRPr lang="en-IN" sz="1000" dirty="0">
              <a:solidFill>
                <a:schemeClr val="tx1"/>
              </a:solidFill>
              <a:latin typeface="Avenir"/>
              <a:ea typeface="Proxima Nova"/>
              <a:cs typeface="Proxima Nova"/>
              <a:sym typeface="Proxima Nova"/>
            </a:endParaRPr>
          </a:p>
        </p:txBody>
      </p:sp>
      <p:sp>
        <p:nvSpPr>
          <p:cNvPr id="4" name="TextBox 3">
            <a:extLst>
              <a:ext uri="{FF2B5EF4-FFF2-40B4-BE49-F238E27FC236}">
                <a16:creationId xmlns:a16="http://schemas.microsoft.com/office/drawing/2014/main" id="{AB2ED663-329F-B81C-F9D2-2DAAED0E8C64}"/>
              </a:ext>
            </a:extLst>
          </p:cNvPr>
          <p:cNvSpPr txBox="1"/>
          <p:nvPr/>
        </p:nvSpPr>
        <p:spPr>
          <a:xfrm>
            <a:off x="1895124" y="3252564"/>
            <a:ext cx="7088856" cy="1323439"/>
          </a:xfrm>
          <a:prstGeom prst="rect">
            <a:avLst/>
          </a:prstGeom>
          <a:noFill/>
        </p:spPr>
        <p:txBody>
          <a:bodyPr wrap="square">
            <a:spAutoFit/>
          </a:bodyPr>
          <a:lstStyle/>
          <a:p>
            <a:r>
              <a:rPr lang="en-US" sz="2000" dirty="0">
                <a:latin typeface="Avenir"/>
              </a:rPr>
              <a:t>Regular monitoring, workload management, and query optimization through tools like EXPLAIN and Performance Insights are essential to ensure efficient resource usage and improve query performance.</a:t>
            </a:r>
          </a:p>
        </p:txBody>
      </p:sp>
      <p:sp>
        <p:nvSpPr>
          <p:cNvPr id="7" name="Google Shape;394;p36">
            <a:extLst>
              <a:ext uri="{FF2B5EF4-FFF2-40B4-BE49-F238E27FC236}">
                <a16:creationId xmlns:a16="http://schemas.microsoft.com/office/drawing/2014/main" id="{CDA05B81-9898-255D-F8C3-97D9BCAB1126}"/>
              </a:ext>
            </a:extLst>
          </p:cNvPr>
          <p:cNvSpPr txBox="1"/>
          <p:nvPr/>
        </p:nvSpPr>
        <p:spPr>
          <a:xfrm>
            <a:off x="1097280" y="2526030"/>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01</a:t>
            </a:r>
            <a:endParaRPr sz="2800" b="1" i="0" u="none" strike="noStrike" cap="none" dirty="0">
              <a:solidFill>
                <a:srgbClr val="FF2905"/>
              </a:solidFill>
              <a:latin typeface="Avenir"/>
              <a:ea typeface="Avenir"/>
              <a:cs typeface="Avenir"/>
              <a:sym typeface="Avenir"/>
            </a:endParaRPr>
          </a:p>
        </p:txBody>
      </p:sp>
      <p:sp>
        <p:nvSpPr>
          <p:cNvPr id="8" name="Google Shape;395;p36">
            <a:extLst>
              <a:ext uri="{FF2B5EF4-FFF2-40B4-BE49-F238E27FC236}">
                <a16:creationId xmlns:a16="http://schemas.microsoft.com/office/drawing/2014/main" id="{49B3C458-70BC-D201-D9AE-16F38D6027AE}"/>
              </a:ext>
            </a:extLst>
          </p:cNvPr>
          <p:cNvSpPr txBox="1"/>
          <p:nvPr/>
        </p:nvSpPr>
        <p:spPr>
          <a:xfrm>
            <a:off x="1097280" y="3580840"/>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02</a:t>
            </a:r>
            <a:endParaRPr sz="2800" b="1" i="0" u="none" strike="noStrike" cap="none" dirty="0">
              <a:solidFill>
                <a:srgbClr val="FF2905"/>
              </a:solidFill>
              <a:latin typeface="Avenir"/>
              <a:ea typeface="Avenir"/>
              <a:cs typeface="Avenir"/>
              <a:sym typeface="Aveni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90"/>
        <p:cNvGrpSpPr/>
        <p:nvPr/>
      </p:nvGrpSpPr>
      <p:grpSpPr>
        <a:xfrm>
          <a:off x="0" y="0"/>
          <a:ext cx="0" cy="0"/>
          <a:chOff x="0" y="0"/>
          <a:chExt cx="0" cy="0"/>
        </a:xfrm>
      </p:grpSpPr>
      <p:sp>
        <p:nvSpPr>
          <p:cNvPr id="391" name="Google Shape;391;p36"/>
          <p:cNvSpPr txBox="1"/>
          <p:nvPr/>
        </p:nvSpPr>
        <p:spPr>
          <a:xfrm>
            <a:off x="720372" y="1395758"/>
            <a:ext cx="4432418"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chemeClr val="dk1"/>
                </a:solidFill>
                <a:latin typeface="Avenir"/>
                <a:ea typeface="Avenir"/>
                <a:cs typeface="Avenir"/>
                <a:sym typeface="Avenir"/>
              </a:rPr>
              <a:t>NEXT CLASS</a:t>
            </a:r>
            <a:endParaRPr sz="1400" b="1" i="0" u="none" strike="noStrike" cap="none" dirty="0">
              <a:solidFill>
                <a:schemeClr val="dk1"/>
              </a:solidFill>
              <a:latin typeface="Avenir"/>
              <a:ea typeface="Avenir"/>
              <a:cs typeface="Avenir"/>
              <a:sym typeface="Avenir"/>
            </a:endParaRPr>
          </a:p>
        </p:txBody>
      </p:sp>
      <p:sp>
        <p:nvSpPr>
          <p:cNvPr id="2" name="Google Shape;320;p28">
            <a:extLst>
              <a:ext uri="{FF2B5EF4-FFF2-40B4-BE49-F238E27FC236}">
                <a16:creationId xmlns:a16="http://schemas.microsoft.com/office/drawing/2014/main" id="{56DA5E31-A816-7E39-3E6B-922844983F56}"/>
              </a:ext>
            </a:extLst>
          </p:cNvPr>
          <p:cNvSpPr txBox="1">
            <a:spLocks/>
          </p:cNvSpPr>
          <p:nvPr/>
        </p:nvSpPr>
        <p:spPr>
          <a:xfrm>
            <a:off x="8449945" y="4892040"/>
            <a:ext cx="454025" cy="252413"/>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SzPts val="900"/>
            </a:pPr>
            <a:fld id="{00000000-1234-1234-1234-123412341234}" type="slidenum">
              <a:rPr lang="en-IN" sz="1000" smtClean="0">
                <a:solidFill>
                  <a:schemeClr val="tx1"/>
                </a:solidFill>
                <a:latin typeface="Avenir"/>
                <a:ea typeface="Proxima Nova"/>
                <a:cs typeface="Proxima Nova"/>
                <a:sym typeface="Proxima Nova"/>
              </a:rPr>
              <a:pPr algn="r">
                <a:buSzPts val="900"/>
              </a:pPr>
              <a:t>33</a:t>
            </a:fld>
            <a:endParaRPr lang="en-IN" sz="1000" dirty="0">
              <a:solidFill>
                <a:schemeClr val="tx1"/>
              </a:solidFill>
              <a:latin typeface="Avenir"/>
              <a:ea typeface="Proxima Nova"/>
              <a:cs typeface="Proxima Nova"/>
              <a:sym typeface="Proxima Nova"/>
            </a:endParaRPr>
          </a:p>
        </p:txBody>
      </p:sp>
      <p:sp>
        <p:nvSpPr>
          <p:cNvPr id="9" name="Google Shape;306;p27">
            <a:extLst>
              <a:ext uri="{FF2B5EF4-FFF2-40B4-BE49-F238E27FC236}">
                <a16:creationId xmlns:a16="http://schemas.microsoft.com/office/drawing/2014/main" id="{7B202DDA-5D4D-DF9C-4D86-27988BFAB615}"/>
              </a:ext>
            </a:extLst>
          </p:cNvPr>
          <p:cNvSpPr txBox="1"/>
          <p:nvPr/>
        </p:nvSpPr>
        <p:spPr>
          <a:xfrm>
            <a:off x="1222151" y="2276063"/>
            <a:ext cx="6489900" cy="40006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800"/>
              <a:buFont typeface="Arial"/>
              <a:buNone/>
            </a:pPr>
            <a:r>
              <a:rPr lang="en-IN" sz="2000" dirty="0">
                <a:solidFill>
                  <a:schemeClr val="bg2"/>
                </a:solidFill>
                <a:latin typeface="Avenir"/>
              </a:rPr>
              <a:t>DML Commands </a:t>
            </a:r>
            <a:endParaRPr sz="2000" b="0" i="0" u="none" strike="noStrike" cap="none" dirty="0">
              <a:solidFill>
                <a:schemeClr val="bg2"/>
              </a:solidFill>
              <a:latin typeface="Avenir"/>
              <a:ea typeface="Avenir"/>
              <a:cs typeface="Avenir"/>
              <a:sym typeface="Avenir"/>
            </a:endParaRPr>
          </a:p>
        </p:txBody>
      </p:sp>
      <p:sp>
        <p:nvSpPr>
          <p:cNvPr id="10" name="Google Shape;307;p27">
            <a:extLst>
              <a:ext uri="{FF2B5EF4-FFF2-40B4-BE49-F238E27FC236}">
                <a16:creationId xmlns:a16="http://schemas.microsoft.com/office/drawing/2014/main" id="{ED2A4208-779B-47BD-78F4-646E9D497DE8}"/>
              </a:ext>
            </a:extLst>
          </p:cNvPr>
          <p:cNvSpPr txBox="1"/>
          <p:nvPr/>
        </p:nvSpPr>
        <p:spPr>
          <a:xfrm>
            <a:off x="1222151" y="2769146"/>
            <a:ext cx="7393800" cy="40006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800"/>
              <a:buFont typeface="Arial"/>
              <a:buNone/>
            </a:pPr>
            <a:r>
              <a:rPr lang="en-IN" sz="2000" dirty="0">
                <a:solidFill>
                  <a:schemeClr val="bg2"/>
                </a:solidFill>
                <a:latin typeface="Avenir"/>
              </a:rPr>
              <a:t>Analysing and Vacuuming Tables</a:t>
            </a:r>
            <a:endParaRPr sz="2000" b="0" i="0" u="none" strike="noStrike" cap="none" dirty="0">
              <a:solidFill>
                <a:schemeClr val="bg2"/>
              </a:solidFill>
              <a:latin typeface="Avenir"/>
              <a:ea typeface="Avenir"/>
              <a:cs typeface="Avenir"/>
              <a:sym typeface="Avenir"/>
            </a:endParaRPr>
          </a:p>
        </p:txBody>
      </p:sp>
      <p:sp>
        <p:nvSpPr>
          <p:cNvPr id="11" name="Google Shape;308;p27">
            <a:extLst>
              <a:ext uri="{FF2B5EF4-FFF2-40B4-BE49-F238E27FC236}">
                <a16:creationId xmlns:a16="http://schemas.microsoft.com/office/drawing/2014/main" id="{A40643E4-7CB4-D672-0C7E-D4C17D08D579}"/>
              </a:ext>
            </a:extLst>
          </p:cNvPr>
          <p:cNvSpPr txBox="1"/>
          <p:nvPr/>
        </p:nvSpPr>
        <p:spPr>
          <a:xfrm>
            <a:off x="1222151" y="3668956"/>
            <a:ext cx="7001400" cy="40006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800"/>
              <a:buFont typeface="Arial"/>
              <a:buNone/>
            </a:pPr>
            <a:r>
              <a:rPr lang="en-IN" sz="2000">
                <a:solidFill>
                  <a:schemeClr val="bg2"/>
                </a:solidFill>
                <a:latin typeface="Avenir"/>
              </a:rPr>
              <a:t>Create UDFs</a:t>
            </a:r>
            <a:endParaRPr sz="2000" b="0" i="0" u="none" strike="noStrike" cap="none" dirty="0">
              <a:solidFill>
                <a:schemeClr val="bg2"/>
              </a:solidFill>
              <a:latin typeface="Avenir"/>
              <a:ea typeface="Avenir"/>
              <a:cs typeface="Avenir"/>
              <a:sym typeface="Avenir"/>
            </a:endParaRPr>
          </a:p>
        </p:txBody>
      </p:sp>
      <p:sp>
        <p:nvSpPr>
          <p:cNvPr id="12" name="Google Shape;309;p27">
            <a:extLst>
              <a:ext uri="{FF2B5EF4-FFF2-40B4-BE49-F238E27FC236}">
                <a16:creationId xmlns:a16="http://schemas.microsoft.com/office/drawing/2014/main" id="{4F448AFC-3C49-A55E-838F-007ED81F109B}"/>
              </a:ext>
            </a:extLst>
          </p:cNvPr>
          <p:cNvSpPr txBox="1"/>
          <p:nvPr/>
        </p:nvSpPr>
        <p:spPr>
          <a:xfrm>
            <a:off x="1222151" y="3219561"/>
            <a:ext cx="7393800" cy="400069"/>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1800"/>
            </a:pPr>
            <a:r>
              <a:rPr lang="en-IN" sz="2000" dirty="0">
                <a:solidFill>
                  <a:schemeClr val="bg2"/>
                </a:solidFill>
                <a:latin typeface="Avenir"/>
                <a:sym typeface="Avenir"/>
              </a:rPr>
              <a:t>Automating CTAS Table Analysis</a:t>
            </a:r>
            <a:endParaRPr sz="2000" dirty="0">
              <a:solidFill>
                <a:schemeClr val="bg2"/>
              </a:solidFill>
              <a:latin typeface="Avenir"/>
              <a:sym typeface="Avenir"/>
            </a:endParaRPr>
          </a:p>
        </p:txBody>
      </p:sp>
      <p:sp>
        <p:nvSpPr>
          <p:cNvPr id="13" name="Google Shape;311;p27">
            <a:extLst>
              <a:ext uri="{FF2B5EF4-FFF2-40B4-BE49-F238E27FC236}">
                <a16:creationId xmlns:a16="http://schemas.microsoft.com/office/drawing/2014/main" id="{089FC5D1-EB91-E1C9-5B63-9D460B0520BC}"/>
              </a:ext>
            </a:extLst>
          </p:cNvPr>
          <p:cNvSpPr txBox="1"/>
          <p:nvPr/>
        </p:nvSpPr>
        <p:spPr>
          <a:xfrm>
            <a:off x="619489" y="2240138"/>
            <a:ext cx="625396" cy="52318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a:solidFill>
                  <a:srgbClr val="FF2905"/>
                </a:solidFill>
                <a:latin typeface="Avenir"/>
                <a:ea typeface="Avenir"/>
                <a:cs typeface="Avenir"/>
                <a:sym typeface="Avenir"/>
              </a:rPr>
              <a:t>01</a:t>
            </a:r>
            <a:endParaRPr sz="2800" b="1" i="0" u="none" strike="noStrike" cap="none">
              <a:solidFill>
                <a:srgbClr val="FF2905"/>
              </a:solidFill>
              <a:latin typeface="Avenir"/>
              <a:ea typeface="Avenir"/>
              <a:cs typeface="Avenir"/>
              <a:sym typeface="Avenir"/>
            </a:endParaRPr>
          </a:p>
        </p:txBody>
      </p:sp>
      <p:sp>
        <p:nvSpPr>
          <p:cNvPr id="14" name="Google Shape;312;p27">
            <a:extLst>
              <a:ext uri="{FF2B5EF4-FFF2-40B4-BE49-F238E27FC236}">
                <a16:creationId xmlns:a16="http://schemas.microsoft.com/office/drawing/2014/main" id="{8DB877E2-EF4C-F31F-D5BD-723CEFBA17DF}"/>
              </a:ext>
            </a:extLst>
          </p:cNvPr>
          <p:cNvSpPr txBox="1"/>
          <p:nvPr/>
        </p:nvSpPr>
        <p:spPr>
          <a:xfrm>
            <a:off x="619489" y="2694198"/>
            <a:ext cx="625396" cy="52318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a:solidFill>
                  <a:srgbClr val="FF2905"/>
                </a:solidFill>
                <a:latin typeface="Avenir"/>
                <a:ea typeface="Avenir"/>
                <a:cs typeface="Avenir"/>
                <a:sym typeface="Avenir"/>
              </a:rPr>
              <a:t>02</a:t>
            </a:r>
            <a:endParaRPr sz="2800" b="1" i="0" u="none" strike="noStrike" cap="none">
              <a:solidFill>
                <a:srgbClr val="FF2905"/>
              </a:solidFill>
              <a:latin typeface="Avenir"/>
              <a:ea typeface="Avenir"/>
              <a:cs typeface="Avenir"/>
              <a:sym typeface="Avenir"/>
            </a:endParaRPr>
          </a:p>
        </p:txBody>
      </p:sp>
      <p:sp>
        <p:nvSpPr>
          <p:cNvPr id="15" name="Google Shape;313;p27">
            <a:extLst>
              <a:ext uri="{FF2B5EF4-FFF2-40B4-BE49-F238E27FC236}">
                <a16:creationId xmlns:a16="http://schemas.microsoft.com/office/drawing/2014/main" id="{6672DE82-9745-7EF5-3E02-D658793E9359}"/>
              </a:ext>
            </a:extLst>
          </p:cNvPr>
          <p:cNvSpPr txBox="1"/>
          <p:nvPr/>
        </p:nvSpPr>
        <p:spPr>
          <a:xfrm>
            <a:off x="619489" y="3160562"/>
            <a:ext cx="625396" cy="52318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a:solidFill>
                  <a:srgbClr val="FF2905"/>
                </a:solidFill>
                <a:latin typeface="Avenir"/>
                <a:ea typeface="Avenir"/>
                <a:cs typeface="Avenir"/>
                <a:sym typeface="Avenir"/>
              </a:rPr>
              <a:t>03</a:t>
            </a:r>
            <a:endParaRPr sz="2800" b="1" i="0" u="none" strike="noStrike" cap="none">
              <a:solidFill>
                <a:srgbClr val="FF2905"/>
              </a:solidFill>
              <a:latin typeface="Avenir"/>
              <a:ea typeface="Avenir"/>
              <a:cs typeface="Avenir"/>
              <a:sym typeface="Avenir"/>
            </a:endParaRPr>
          </a:p>
        </p:txBody>
      </p:sp>
      <p:sp>
        <p:nvSpPr>
          <p:cNvPr id="16" name="Google Shape;314;p27">
            <a:extLst>
              <a:ext uri="{FF2B5EF4-FFF2-40B4-BE49-F238E27FC236}">
                <a16:creationId xmlns:a16="http://schemas.microsoft.com/office/drawing/2014/main" id="{816FA809-AAA3-F74E-A241-9BDAB32C1815}"/>
              </a:ext>
            </a:extLst>
          </p:cNvPr>
          <p:cNvSpPr txBox="1"/>
          <p:nvPr/>
        </p:nvSpPr>
        <p:spPr>
          <a:xfrm>
            <a:off x="619489" y="3614622"/>
            <a:ext cx="625396" cy="523180"/>
          </a:xfrm>
          <a:prstGeom prst="rect">
            <a:avLst/>
          </a:prstGeom>
          <a:noFill/>
          <a:ln>
            <a:noFill/>
          </a:ln>
        </p:spPr>
        <p:txBody>
          <a:bodyPr spcFirstLastPara="1" wrap="square" lIns="91425" tIns="45700" rIns="91425" bIns="4570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a:solidFill>
                  <a:srgbClr val="FF2905"/>
                </a:solidFill>
                <a:latin typeface="Avenir"/>
                <a:ea typeface="Avenir"/>
                <a:cs typeface="Avenir"/>
                <a:sym typeface="Avenir"/>
              </a:rPr>
              <a:t>04</a:t>
            </a:r>
            <a:endParaRPr sz="2800" b="1" i="0" u="none" strike="noStrike" cap="none">
              <a:solidFill>
                <a:srgbClr val="FF2905"/>
              </a:solidFill>
              <a:latin typeface="Avenir"/>
              <a:ea typeface="Avenir"/>
              <a:cs typeface="Avenir"/>
              <a:sym typeface="Aveni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295"/>
        <p:cNvGrpSpPr/>
        <p:nvPr/>
      </p:nvGrpSpPr>
      <p:grpSpPr>
        <a:xfrm>
          <a:off x="0" y="0"/>
          <a:ext cx="0" cy="0"/>
          <a:chOff x="0" y="0"/>
          <a:chExt cx="0" cy="0"/>
        </a:xfrm>
      </p:grpSpPr>
      <p:sp>
        <p:nvSpPr>
          <p:cNvPr id="296" name="Google Shape;296;p26"/>
          <p:cNvSpPr txBox="1">
            <a:spLocks noGrp="1"/>
          </p:cNvSpPr>
          <p:nvPr>
            <p:ph type="body" idx="1"/>
          </p:nvPr>
        </p:nvSpPr>
        <p:spPr>
          <a:xfrm>
            <a:off x="4944621" y="3485363"/>
            <a:ext cx="5355081" cy="837009"/>
          </a:xfrm>
          <a:prstGeom prst="rect">
            <a:avLst/>
          </a:prstGeom>
          <a:noFill/>
          <a:ln>
            <a:noFill/>
          </a:ln>
        </p:spPr>
        <p:txBody>
          <a:bodyPr spcFirstLastPara="1" wrap="square" lIns="91425" tIns="45700" rIns="91425" bIns="45700" anchor="t" anchorCtr="0">
            <a:noAutofit/>
          </a:bodyPr>
          <a:lstStyle/>
          <a:p>
            <a:pPr marL="214313" marR="0" lvl="0" indent="-214313" algn="l" rtl="0">
              <a:lnSpc>
                <a:spcPct val="90000"/>
              </a:lnSpc>
              <a:spcBef>
                <a:spcPts val="0"/>
              </a:spcBef>
              <a:spcAft>
                <a:spcPts val="0"/>
              </a:spcAft>
              <a:buClr>
                <a:schemeClr val="dk1"/>
              </a:buClr>
              <a:buSzPts val="1200"/>
              <a:buFont typeface="Arial"/>
              <a:buChar char="•"/>
            </a:pPr>
            <a:r>
              <a:rPr lang="en-IN" sz="1200" b="0" i="0" u="none" strike="noStrike" cap="none">
                <a:solidFill>
                  <a:schemeClr val="dk1"/>
                </a:solidFill>
                <a:latin typeface="Avenir"/>
                <a:ea typeface="Avenir"/>
                <a:cs typeface="Avenir"/>
                <a:sym typeface="Avenir"/>
              </a:rPr>
              <a:t>Practice in teams of 4 students</a:t>
            </a:r>
            <a:endParaRPr sz="1400" b="0" i="0" u="none" strike="noStrike" cap="none">
              <a:solidFill>
                <a:srgbClr val="000000"/>
              </a:solidFill>
              <a:latin typeface="Avenir"/>
              <a:ea typeface="Avenir"/>
              <a:cs typeface="Avenir"/>
              <a:sym typeface="Avenir"/>
            </a:endParaRPr>
          </a:p>
          <a:p>
            <a:pPr marL="214313" marR="0" lvl="0" indent="-214313" algn="l" rtl="0">
              <a:lnSpc>
                <a:spcPct val="90000"/>
              </a:lnSpc>
              <a:spcBef>
                <a:spcPts val="750"/>
              </a:spcBef>
              <a:spcAft>
                <a:spcPts val="0"/>
              </a:spcAft>
              <a:buClr>
                <a:schemeClr val="dk1"/>
              </a:buClr>
              <a:buSzPts val="1200"/>
              <a:buFont typeface="Arial"/>
              <a:buChar char="•"/>
            </a:pPr>
            <a:r>
              <a:rPr lang="en-IN" sz="1200" b="0" i="0" u="none" strike="noStrike" cap="none">
                <a:solidFill>
                  <a:schemeClr val="dk1"/>
                </a:solidFill>
                <a:latin typeface="Avenir"/>
                <a:ea typeface="Avenir"/>
                <a:cs typeface="Avenir"/>
                <a:sym typeface="Avenir"/>
              </a:rPr>
              <a:t>Industry expert mentoring to learn better</a:t>
            </a:r>
            <a:endParaRPr sz="1400" b="0" i="0" u="none" strike="noStrike" cap="none">
              <a:solidFill>
                <a:srgbClr val="000000"/>
              </a:solidFill>
              <a:latin typeface="Avenir"/>
              <a:ea typeface="Avenir"/>
              <a:cs typeface="Avenir"/>
              <a:sym typeface="Avenir"/>
            </a:endParaRPr>
          </a:p>
          <a:p>
            <a:pPr marL="214313" marR="0" lvl="0" indent="-214313" algn="l" rtl="0">
              <a:lnSpc>
                <a:spcPct val="90000"/>
              </a:lnSpc>
              <a:spcBef>
                <a:spcPts val="750"/>
              </a:spcBef>
              <a:spcAft>
                <a:spcPts val="0"/>
              </a:spcAft>
              <a:buClr>
                <a:schemeClr val="dk1"/>
              </a:buClr>
              <a:buSzPts val="1200"/>
              <a:buFont typeface="Arial"/>
              <a:buChar char="•"/>
            </a:pPr>
            <a:r>
              <a:rPr lang="en-IN" sz="1200" b="0" i="0" u="none" strike="noStrike" cap="none">
                <a:solidFill>
                  <a:schemeClr val="dk1"/>
                </a:solidFill>
                <a:latin typeface="Avenir"/>
                <a:ea typeface="Avenir"/>
                <a:cs typeface="Avenir"/>
                <a:sym typeface="Avenir"/>
              </a:rPr>
              <a:t>Get personalised feedback for improvements</a:t>
            </a:r>
            <a:endParaRPr sz="1400" b="0" i="0" u="none" strike="noStrike" cap="none">
              <a:solidFill>
                <a:srgbClr val="000000"/>
              </a:solidFill>
              <a:latin typeface="Avenir"/>
              <a:ea typeface="Avenir"/>
              <a:cs typeface="Avenir"/>
              <a:sym typeface="Avenir"/>
            </a:endParaRPr>
          </a:p>
        </p:txBody>
      </p:sp>
      <p:sp>
        <p:nvSpPr>
          <p:cNvPr id="297" name="Google Shape;297;p26"/>
          <p:cNvSpPr txBox="1"/>
          <p:nvPr/>
        </p:nvSpPr>
        <p:spPr>
          <a:xfrm>
            <a:off x="4581120" y="1036383"/>
            <a:ext cx="5493203" cy="621755"/>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rgbClr val="F5333F"/>
              </a:buClr>
              <a:buSzPts val="3600"/>
              <a:buFont typeface="Proxima Nova"/>
              <a:buNone/>
            </a:pPr>
            <a:r>
              <a:rPr lang="en-IN" sz="3600" b="0" i="0" u="none" strike="noStrike" cap="none">
                <a:solidFill>
                  <a:srgbClr val="F5333F"/>
                </a:solidFill>
                <a:latin typeface="Avenir"/>
                <a:ea typeface="Avenir"/>
                <a:cs typeface="Avenir"/>
                <a:sym typeface="Avenir"/>
              </a:rPr>
              <a:t>Poll 1(Answer)</a:t>
            </a:r>
            <a:endParaRPr sz="1400" b="0" i="0" u="none" strike="noStrike" cap="none">
              <a:solidFill>
                <a:srgbClr val="000000"/>
              </a:solidFill>
              <a:latin typeface="Avenir"/>
              <a:ea typeface="Avenir"/>
              <a:cs typeface="Avenir"/>
              <a:sym typeface="Avenir"/>
            </a:endParaRPr>
          </a:p>
        </p:txBody>
      </p:sp>
      <p:sp>
        <p:nvSpPr>
          <p:cNvPr id="298" name="Google Shape;298;p26"/>
          <p:cNvSpPr txBox="1"/>
          <p:nvPr/>
        </p:nvSpPr>
        <p:spPr>
          <a:xfrm>
            <a:off x="4572000" y="1658138"/>
            <a:ext cx="3964620" cy="32931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IN" sz="1600" b="0" i="0" u="none" strike="noStrike" cap="none">
                <a:solidFill>
                  <a:schemeClr val="dk1"/>
                </a:solidFill>
                <a:latin typeface="Avenir"/>
                <a:ea typeface="Avenir"/>
                <a:cs typeface="Avenir"/>
                <a:sym typeface="Avenir"/>
              </a:rPr>
              <a:t>Which of these are categorical variables?</a:t>
            </a:r>
            <a:endParaRPr sz="1600" b="0" i="0" u="none" strike="noStrike" cap="none">
              <a:solidFill>
                <a:srgbClr val="000000"/>
              </a:solidFill>
              <a:latin typeface="Avenir"/>
              <a:ea typeface="Avenir"/>
              <a:cs typeface="Avenir"/>
              <a:sym typeface="Avenir"/>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Avenir"/>
              <a:ea typeface="Avenir"/>
              <a:cs typeface="Avenir"/>
              <a:sym typeface="Avenir"/>
            </a:endParaRPr>
          </a:p>
          <a:p>
            <a:pPr marL="342900" marR="0" lvl="0" indent="-342900" algn="l" rtl="0">
              <a:lnSpc>
                <a:spcPct val="100000"/>
              </a:lnSpc>
              <a:spcBef>
                <a:spcPts val="0"/>
              </a:spcBef>
              <a:spcAft>
                <a:spcPts val="0"/>
              </a:spcAft>
              <a:buClr>
                <a:schemeClr val="dk1"/>
              </a:buClr>
              <a:buSzPts val="1800"/>
              <a:buFont typeface="Calibri"/>
              <a:buAutoNum type="arabicPeriod"/>
            </a:pPr>
            <a:r>
              <a:rPr lang="en-IN" sz="1600" b="0" i="0" u="none" strike="noStrike" cap="none">
                <a:solidFill>
                  <a:schemeClr val="dk1"/>
                </a:solidFill>
                <a:latin typeface="Avenir"/>
                <a:ea typeface="Avenir"/>
                <a:cs typeface="Avenir"/>
                <a:sym typeface="Avenir"/>
              </a:rPr>
              <a:t>Temperature of an engine</a:t>
            </a:r>
            <a:endParaRPr sz="1600" b="0" i="0" u="none" strike="noStrike" cap="none">
              <a:solidFill>
                <a:srgbClr val="000000"/>
              </a:solidFill>
              <a:latin typeface="Avenir"/>
              <a:ea typeface="Avenir"/>
              <a:cs typeface="Avenir"/>
              <a:sym typeface="Avenir"/>
            </a:endParaRPr>
          </a:p>
          <a:p>
            <a:pPr marL="342900" marR="0" lvl="0" indent="-228600" algn="l" rtl="0">
              <a:lnSpc>
                <a:spcPct val="100000"/>
              </a:lnSpc>
              <a:spcBef>
                <a:spcPts val="0"/>
              </a:spcBef>
              <a:spcAft>
                <a:spcPts val="0"/>
              </a:spcAft>
              <a:buClr>
                <a:schemeClr val="dk1"/>
              </a:buClr>
              <a:buSzPts val="1800"/>
              <a:buFont typeface="Calibri"/>
              <a:buNone/>
            </a:pPr>
            <a:endParaRPr sz="1600" b="0" i="0" u="none" strike="noStrike" cap="none">
              <a:solidFill>
                <a:schemeClr val="dk1"/>
              </a:solidFill>
              <a:latin typeface="Avenir"/>
              <a:ea typeface="Avenir"/>
              <a:cs typeface="Avenir"/>
              <a:sym typeface="Avenir"/>
            </a:endParaRPr>
          </a:p>
          <a:p>
            <a:pPr marL="342900" marR="0" lvl="0" indent="-342900" algn="l" rtl="0">
              <a:lnSpc>
                <a:spcPct val="100000"/>
              </a:lnSpc>
              <a:spcBef>
                <a:spcPts val="0"/>
              </a:spcBef>
              <a:spcAft>
                <a:spcPts val="0"/>
              </a:spcAft>
              <a:buClr>
                <a:srgbClr val="FF0000"/>
              </a:buClr>
              <a:buSzPts val="1800"/>
              <a:buFont typeface="Calibri"/>
              <a:buAutoNum type="arabicPeriod"/>
            </a:pPr>
            <a:r>
              <a:rPr lang="en-IN" sz="1600" b="1" i="0" u="none" strike="noStrike" cap="none">
                <a:solidFill>
                  <a:srgbClr val="FF0000"/>
                </a:solidFill>
                <a:latin typeface="Avenir"/>
                <a:ea typeface="Avenir"/>
                <a:cs typeface="Avenir"/>
                <a:sym typeface="Avenir"/>
              </a:rPr>
              <a:t>Make of car</a:t>
            </a:r>
            <a:endParaRPr sz="1600" b="0" i="0" u="none" strike="noStrike" cap="none">
              <a:solidFill>
                <a:srgbClr val="000000"/>
              </a:solidFill>
              <a:latin typeface="Avenir"/>
              <a:ea typeface="Avenir"/>
              <a:cs typeface="Avenir"/>
              <a:sym typeface="Avenir"/>
            </a:endParaRPr>
          </a:p>
          <a:p>
            <a:pPr marL="342900" marR="0" lvl="0" indent="-228600" algn="l" rtl="0">
              <a:lnSpc>
                <a:spcPct val="100000"/>
              </a:lnSpc>
              <a:spcBef>
                <a:spcPts val="0"/>
              </a:spcBef>
              <a:spcAft>
                <a:spcPts val="0"/>
              </a:spcAft>
              <a:buClr>
                <a:schemeClr val="dk1"/>
              </a:buClr>
              <a:buSzPts val="1800"/>
              <a:buFont typeface="Calibri"/>
              <a:buNone/>
            </a:pPr>
            <a:endParaRPr sz="1600" b="1" i="0" u="none" strike="noStrike" cap="none">
              <a:solidFill>
                <a:srgbClr val="FF0000"/>
              </a:solidFill>
              <a:latin typeface="Avenir"/>
              <a:ea typeface="Avenir"/>
              <a:cs typeface="Avenir"/>
              <a:sym typeface="Avenir"/>
            </a:endParaRPr>
          </a:p>
          <a:p>
            <a:pPr marL="342900" marR="0" lvl="0" indent="-342900" algn="l" rtl="0">
              <a:lnSpc>
                <a:spcPct val="100000"/>
              </a:lnSpc>
              <a:spcBef>
                <a:spcPts val="0"/>
              </a:spcBef>
              <a:spcAft>
                <a:spcPts val="0"/>
              </a:spcAft>
              <a:buClr>
                <a:schemeClr val="dk1"/>
              </a:buClr>
              <a:buSzPts val="1800"/>
              <a:buFont typeface="Calibri"/>
              <a:buAutoNum type="arabicPeriod"/>
            </a:pPr>
            <a:r>
              <a:rPr lang="en-IN" sz="1600" b="0" i="0" u="none" strike="noStrike" cap="none">
                <a:solidFill>
                  <a:schemeClr val="dk1"/>
                </a:solidFill>
                <a:latin typeface="Avenir"/>
                <a:ea typeface="Avenir"/>
                <a:cs typeface="Avenir"/>
                <a:sym typeface="Avenir"/>
              </a:rPr>
              <a:t>Mileage of a car</a:t>
            </a:r>
            <a:endParaRPr/>
          </a:p>
          <a:p>
            <a:pPr marL="342900" marR="0" lvl="0" indent="-228600" algn="l" rtl="0">
              <a:lnSpc>
                <a:spcPct val="100000"/>
              </a:lnSpc>
              <a:spcBef>
                <a:spcPts val="0"/>
              </a:spcBef>
              <a:spcAft>
                <a:spcPts val="0"/>
              </a:spcAft>
              <a:buClr>
                <a:schemeClr val="dk1"/>
              </a:buClr>
              <a:buSzPts val="1800"/>
              <a:buFont typeface="Calibri"/>
              <a:buNone/>
            </a:pPr>
            <a:endParaRPr sz="1600" b="0" i="0" u="none" strike="noStrike" cap="none">
              <a:solidFill>
                <a:schemeClr val="dk1"/>
              </a:solidFill>
              <a:latin typeface="Avenir"/>
              <a:ea typeface="Avenir"/>
              <a:cs typeface="Avenir"/>
              <a:sym typeface="Avenir"/>
            </a:endParaRPr>
          </a:p>
          <a:p>
            <a:pPr marL="342900" marR="0" lvl="0" indent="-228600" algn="l" rtl="0">
              <a:lnSpc>
                <a:spcPct val="100000"/>
              </a:lnSpc>
              <a:spcBef>
                <a:spcPts val="0"/>
              </a:spcBef>
              <a:spcAft>
                <a:spcPts val="0"/>
              </a:spcAft>
              <a:buClr>
                <a:schemeClr val="dk1"/>
              </a:buClr>
              <a:buSzPts val="1800"/>
              <a:buFont typeface="Calibri"/>
              <a:buNone/>
            </a:pPr>
            <a:endParaRPr sz="1600" b="0" i="0" u="none" strike="noStrike" cap="none">
              <a:solidFill>
                <a:schemeClr val="dk1"/>
              </a:solidFill>
              <a:latin typeface="Avenir"/>
              <a:ea typeface="Avenir"/>
              <a:cs typeface="Avenir"/>
              <a:sym typeface="Avenir"/>
            </a:endParaRPr>
          </a:p>
          <a:p>
            <a:pPr marL="342900" marR="0" lvl="0" indent="-228600" algn="l" rtl="0">
              <a:lnSpc>
                <a:spcPct val="100000"/>
              </a:lnSpc>
              <a:spcBef>
                <a:spcPts val="0"/>
              </a:spcBef>
              <a:spcAft>
                <a:spcPts val="0"/>
              </a:spcAft>
              <a:buClr>
                <a:schemeClr val="dk1"/>
              </a:buClr>
              <a:buSzPts val="1800"/>
              <a:buFont typeface="Calibri"/>
              <a:buNone/>
            </a:pPr>
            <a:endParaRPr sz="1600" b="0" i="0" u="none" strike="noStrike" cap="none">
              <a:solidFill>
                <a:srgbClr val="000000"/>
              </a:solidFill>
              <a:latin typeface="Avenir"/>
              <a:ea typeface="Avenir"/>
              <a:cs typeface="Avenir"/>
              <a:sym typeface="Avenir"/>
            </a:endParaRPr>
          </a:p>
          <a:p>
            <a:pPr marL="342900" marR="0" lvl="0" indent="-228600" algn="l" rtl="0">
              <a:lnSpc>
                <a:spcPct val="100000"/>
              </a:lnSpc>
              <a:spcBef>
                <a:spcPts val="0"/>
              </a:spcBef>
              <a:spcAft>
                <a:spcPts val="0"/>
              </a:spcAft>
              <a:buClr>
                <a:schemeClr val="dk1"/>
              </a:buClr>
              <a:buSzPts val="1800"/>
              <a:buFont typeface="Calibri"/>
              <a:buNone/>
            </a:pPr>
            <a:endParaRPr sz="1600" b="0" i="0" u="none" strike="noStrike" cap="none">
              <a:solidFill>
                <a:schemeClr val="dk1"/>
              </a:solidFill>
              <a:latin typeface="Avenir"/>
              <a:ea typeface="Avenir"/>
              <a:cs typeface="Avenir"/>
              <a:sym typeface="Avenir"/>
            </a:endParaRPr>
          </a:p>
          <a:p>
            <a:pPr marL="342900" marR="0" lvl="0" indent="-342900" algn="l" rtl="0">
              <a:lnSpc>
                <a:spcPct val="100000"/>
              </a:lnSpc>
              <a:spcBef>
                <a:spcPts val="0"/>
              </a:spcBef>
              <a:spcAft>
                <a:spcPts val="0"/>
              </a:spcAft>
              <a:buClr>
                <a:srgbClr val="FF0000"/>
              </a:buClr>
              <a:buSzPts val="1800"/>
              <a:buFont typeface="Calibri"/>
              <a:buAutoNum type="arabicPeriod"/>
            </a:pPr>
            <a:r>
              <a:rPr lang="en-IN" sz="1600" b="1" i="0" u="none" strike="noStrike" cap="none">
                <a:solidFill>
                  <a:srgbClr val="FF0000"/>
                </a:solidFill>
                <a:latin typeface="Avenir"/>
                <a:ea typeface="Avenir"/>
                <a:cs typeface="Avenir"/>
                <a:sym typeface="Avenir"/>
              </a:rPr>
              <a:t>Rating given by a customer for an Uber ride</a:t>
            </a:r>
            <a:endParaRPr sz="1600" b="0" i="0" u="none" strike="noStrike" cap="none">
              <a:solidFill>
                <a:srgbClr val="000000"/>
              </a:solidFill>
              <a:latin typeface="Avenir"/>
              <a:ea typeface="Avenir"/>
              <a:cs typeface="Avenir"/>
              <a:sym typeface="Aveni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7"/>
          <p:cNvSpPr txBox="1">
            <a:spLocks noGrp="1"/>
          </p:cNvSpPr>
          <p:nvPr>
            <p:ph type="dt" idx="10"/>
          </p:nvPr>
        </p:nvSpPr>
        <p:spPr>
          <a:xfrm>
            <a:off x="638175" y="4767263"/>
            <a:ext cx="2057400" cy="2739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900"/>
              <a:buFont typeface="Arial"/>
              <a:buNone/>
            </a:pPr>
            <a:r>
              <a:rPr lang="en-IN" sz="900" b="0" i="0" u="none" strike="noStrike" cap="none">
                <a:solidFill>
                  <a:srgbClr val="000000"/>
                </a:solidFill>
                <a:latin typeface="Proxima Nova"/>
                <a:ea typeface="Proxima Nova"/>
                <a:cs typeface="Proxima Nova"/>
                <a:sym typeface="Proxima Nova"/>
              </a:rPr>
              <a:t>31-07-2019</a:t>
            </a:r>
            <a:endParaRPr sz="900" b="0" i="0" u="none" strike="noStrike" cap="none">
              <a:solidFill>
                <a:srgbClr val="000000"/>
              </a:solidFill>
              <a:latin typeface="Proxima Nova"/>
              <a:ea typeface="Proxima Nova"/>
              <a:cs typeface="Proxima Nova"/>
              <a:sym typeface="Proxima Nova"/>
            </a:endParaRPr>
          </a:p>
        </p:txBody>
      </p:sp>
      <p:sp>
        <p:nvSpPr>
          <p:cNvPr id="304" name="Google Shape;304;p27"/>
          <p:cNvSpPr txBox="1">
            <a:spLocks noGrp="1"/>
          </p:cNvSpPr>
          <p:nvPr>
            <p:ph type="sldNum" idx="12"/>
          </p:nvPr>
        </p:nvSpPr>
        <p:spPr>
          <a:xfrm>
            <a:off x="6467475" y="4767263"/>
            <a:ext cx="2057400" cy="2739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000000"/>
                </a:solidFill>
                <a:latin typeface="Proxima Nova"/>
                <a:ea typeface="Proxima Nova"/>
                <a:cs typeface="Proxima Nova"/>
                <a:sym typeface="Proxima Nova"/>
              </a:rPr>
              <a:t>5</a:t>
            </a:fld>
            <a:endParaRPr sz="900" b="0" i="0" u="none" strike="noStrike" cap="none">
              <a:solidFill>
                <a:srgbClr val="000000"/>
              </a:solidFill>
              <a:latin typeface="Proxima Nova"/>
              <a:ea typeface="Proxima Nova"/>
              <a:cs typeface="Proxima Nova"/>
              <a:sym typeface="Proxima Nova"/>
            </a:endParaRPr>
          </a:p>
        </p:txBody>
      </p:sp>
      <p:sp>
        <p:nvSpPr>
          <p:cNvPr id="305" name="Google Shape;305;p27"/>
          <p:cNvSpPr txBox="1"/>
          <p:nvPr/>
        </p:nvSpPr>
        <p:spPr>
          <a:xfrm>
            <a:off x="479366" y="981021"/>
            <a:ext cx="4432418"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0" i="0" u="none" strike="noStrike" cap="none" dirty="0">
                <a:solidFill>
                  <a:schemeClr val="lt1"/>
                </a:solidFill>
                <a:latin typeface="Avenir"/>
                <a:ea typeface="Avenir"/>
                <a:cs typeface="Avenir"/>
                <a:sym typeface="Avenir"/>
              </a:rPr>
              <a:t>Today’s Agenda</a:t>
            </a:r>
            <a:endParaRPr sz="2800" b="0" i="0" u="none" strike="noStrike" cap="none" dirty="0">
              <a:solidFill>
                <a:schemeClr val="lt1"/>
              </a:solidFill>
              <a:latin typeface="Avenir"/>
              <a:ea typeface="Avenir"/>
              <a:cs typeface="Avenir"/>
              <a:sym typeface="Avenir"/>
            </a:endParaRPr>
          </a:p>
        </p:txBody>
      </p:sp>
      <p:sp>
        <p:nvSpPr>
          <p:cNvPr id="306" name="Google Shape;306;p27"/>
          <p:cNvSpPr txBox="1"/>
          <p:nvPr/>
        </p:nvSpPr>
        <p:spPr>
          <a:xfrm>
            <a:off x="1451609" y="1740808"/>
            <a:ext cx="7424761" cy="2769949"/>
          </a:xfrm>
          <a:prstGeom prst="rect">
            <a:avLst/>
          </a:prstGeom>
          <a:noFill/>
          <a:ln>
            <a:noFill/>
          </a:ln>
        </p:spPr>
        <p:txBody>
          <a:bodyPr spcFirstLastPara="1" wrap="square" lIns="91425" tIns="45700" rIns="91425" bIns="45700" anchor="t" anchorCtr="0">
            <a:spAutoFit/>
          </a:bodyPr>
          <a:lstStyle/>
          <a:p>
            <a:pPr algn="l">
              <a:spcAft>
                <a:spcPts val="600"/>
              </a:spcAft>
            </a:pPr>
            <a:r>
              <a:rPr lang="en-US" sz="2400" dirty="0">
                <a:solidFill>
                  <a:schemeClr val="bg1"/>
                </a:solidFill>
                <a:latin typeface="Avenir"/>
              </a:rPr>
              <a:t>Factors that impact query performance </a:t>
            </a:r>
          </a:p>
          <a:p>
            <a:pPr algn="l">
              <a:spcAft>
                <a:spcPts val="600"/>
              </a:spcAft>
            </a:pPr>
            <a:r>
              <a:rPr lang="en-US" sz="2400" dirty="0">
                <a:solidFill>
                  <a:schemeClr val="bg1"/>
                </a:solidFill>
                <a:latin typeface="Avenir"/>
              </a:rPr>
              <a:t>Table maintenance and materialized views </a:t>
            </a:r>
          </a:p>
          <a:p>
            <a:pPr algn="l">
              <a:spcAft>
                <a:spcPts val="600"/>
              </a:spcAft>
            </a:pPr>
            <a:r>
              <a:rPr lang="en-US" sz="2400" dirty="0">
                <a:solidFill>
                  <a:schemeClr val="bg1"/>
                </a:solidFill>
                <a:latin typeface="Avenir"/>
              </a:rPr>
              <a:t>Query analysis </a:t>
            </a:r>
          </a:p>
          <a:p>
            <a:pPr algn="l">
              <a:spcAft>
                <a:spcPts val="600"/>
              </a:spcAft>
            </a:pPr>
            <a:r>
              <a:rPr lang="en-US" sz="2400" dirty="0">
                <a:solidFill>
                  <a:schemeClr val="bg1"/>
                </a:solidFill>
                <a:latin typeface="Avenir"/>
              </a:rPr>
              <a:t>Workload management </a:t>
            </a:r>
          </a:p>
          <a:p>
            <a:pPr algn="l">
              <a:spcAft>
                <a:spcPts val="600"/>
              </a:spcAft>
            </a:pPr>
            <a:r>
              <a:rPr lang="en-US" sz="2400" dirty="0">
                <a:solidFill>
                  <a:schemeClr val="bg1"/>
                </a:solidFill>
                <a:latin typeface="Avenir"/>
              </a:rPr>
              <a:t>Tuning guidance </a:t>
            </a:r>
          </a:p>
          <a:p>
            <a:pPr algn="l">
              <a:spcAft>
                <a:spcPts val="600"/>
              </a:spcAft>
            </a:pPr>
            <a:r>
              <a:rPr lang="en-US" sz="2400" dirty="0">
                <a:solidFill>
                  <a:schemeClr val="bg1"/>
                </a:solidFill>
                <a:latin typeface="Avenir"/>
              </a:rPr>
              <a:t>Amazon Redshift monitoring</a:t>
            </a:r>
            <a:endParaRPr lang="en-IN" sz="2400" b="0" i="0" u="none" strike="noStrike" cap="none" dirty="0">
              <a:solidFill>
                <a:schemeClr val="bg1"/>
              </a:solidFill>
              <a:latin typeface="Avenir"/>
              <a:ea typeface="Avenir"/>
              <a:cs typeface="Avenir"/>
              <a:sym typeface="Avenir"/>
            </a:endParaRPr>
          </a:p>
        </p:txBody>
      </p:sp>
      <p:sp>
        <p:nvSpPr>
          <p:cNvPr id="310" name="Google Shape;310;p2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IN" sz="1400" b="0" i="0" u="none" strike="noStrike" cap="none" dirty="0">
                <a:solidFill>
                  <a:srgbClr val="000000"/>
                </a:solidFill>
                <a:latin typeface="Arial"/>
                <a:ea typeface="Arial"/>
                <a:cs typeface="Arial"/>
                <a:sym typeface="Arial"/>
              </a:rPr>
              <a:t>Data Science Certification Program</a:t>
            </a:r>
            <a:endParaRPr sz="1400" b="0" i="0" u="none" strike="noStrike" cap="none" dirty="0">
              <a:solidFill>
                <a:srgbClr val="000000"/>
              </a:solidFill>
              <a:latin typeface="Arial"/>
              <a:ea typeface="Arial"/>
              <a:cs typeface="Arial"/>
              <a:sym typeface="Arial"/>
            </a:endParaRPr>
          </a:p>
        </p:txBody>
      </p:sp>
      <p:sp>
        <p:nvSpPr>
          <p:cNvPr id="2" name="Google Shape;394;p36">
            <a:extLst>
              <a:ext uri="{FF2B5EF4-FFF2-40B4-BE49-F238E27FC236}">
                <a16:creationId xmlns:a16="http://schemas.microsoft.com/office/drawing/2014/main" id="{7EEA284F-A507-3424-FF61-4ECD72860B36}"/>
              </a:ext>
            </a:extLst>
          </p:cNvPr>
          <p:cNvSpPr txBox="1"/>
          <p:nvPr/>
        </p:nvSpPr>
        <p:spPr>
          <a:xfrm>
            <a:off x="868962" y="1706172"/>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01</a:t>
            </a:r>
            <a:endParaRPr sz="2800" b="1" i="0" u="none" strike="noStrike" cap="none" dirty="0">
              <a:solidFill>
                <a:srgbClr val="FF2905"/>
              </a:solidFill>
              <a:latin typeface="Avenir"/>
              <a:ea typeface="Avenir"/>
              <a:cs typeface="Avenir"/>
              <a:sym typeface="Avenir"/>
            </a:endParaRPr>
          </a:p>
        </p:txBody>
      </p:sp>
      <p:sp>
        <p:nvSpPr>
          <p:cNvPr id="3" name="Google Shape;395;p36">
            <a:extLst>
              <a:ext uri="{FF2B5EF4-FFF2-40B4-BE49-F238E27FC236}">
                <a16:creationId xmlns:a16="http://schemas.microsoft.com/office/drawing/2014/main" id="{18A9BE84-A235-CCC6-5337-CFF19BD7C915}"/>
              </a:ext>
            </a:extLst>
          </p:cNvPr>
          <p:cNvSpPr txBox="1"/>
          <p:nvPr/>
        </p:nvSpPr>
        <p:spPr>
          <a:xfrm>
            <a:off x="868962" y="2143762"/>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02</a:t>
            </a:r>
            <a:endParaRPr sz="2800" b="1" i="0" u="none" strike="noStrike" cap="none" dirty="0">
              <a:solidFill>
                <a:srgbClr val="FF2905"/>
              </a:solidFill>
              <a:latin typeface="Avenir"/>
              <a:ea typeface="Avenir"/>
              <a:cs typeface="Avenir"/>
              <a:sym typeface="Avenir"/>
            </a:endParaRPr>
          </a:p>
        </p:txBody>
      </p:sp>
      <p:sp>
        <p:nvSpPr>
          <p:cNvPr id="4" name="Google Shape;395;p36">
            <a:extLst>
              <a:ext uri="{FF2B5EF4-FFF2-40B4-BE49-F238E27FC236}">
                <a16:creationId xmlns:a16="http://schemas.microsoft.com/office/drawing/2014/main" id="{E5394127-1DF2-01A8-E93F-58761A303748}"/>
              </a:ext>
            </a:extLst>
          </p:cNvPr>
          <p:cNvSpPr txBox="1"/>
          <p:nvPr/>
        </p:nvSpPr>
        <p:spPr>
          <a:xfrm>
            <a:off x="868962" y="2598913"/>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03</a:t>
            </a:r>
            <a:endParaRPr sz="2800" b="1" i="0" u="none" strike="noStrike" cap="none" dirty="0">
              <a:solidFill>
                <a:srgbClr val="FF2905"/>
              </a:solidFill>
              <a:latin typeface="Avenir"/>
              <a:ea typeface="Avenir"/>
              <a:cs typeface="Avenir"/>
              <a:sym typeface="Avenir"/>
            </a:endParaRPr>
          </a:p>
        </p:txBody>
      </p:sp>
      <p:sp>
        <p:nvSpPr>
          <p:cNvPr id="5" name="Google Shape;395;p36">
            <a:extLst>
              <a:ext uri="{FF2B5EF4-FFF2-40B4-BE49-F238E27FC236}">
                <a16:creationId xmlns:a16="http://schemas.microsoft.com/office/drawing/2014/main" id="{CA727FBA-344B-9E9F-8F22-70D358B78292}"/>
              </a:ext>
            </a:extLst>
          </p:cNvPr>
          <p:cNvSpPr txBox="1"/>
          <p:nvPr/>
        </p:nvSpPr>
        <p:spPr>
          <a:xfrm>
            <a:off x="868962" y="3019774"/>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04</a:t>
            </a:r>
            <a:endParaRPr sz="2800" b="1" i="0" u="none" strike="noStrike" cap="none" dirty="0">
              <a:solidFill>
                <a:srgbClr val="FF2905"/>
              </a:solidFill>
              <a:latin typeface="Avenir"/>
              <a:ea typeface="Avenir"/>
              <a:cs typeface="Avenir"/>
              <a:sym typeface="Avenir"/>
            </a:endParaRPr>
          </a:p>
        </p:txBody>
      </p:sp>
      <p:sp>
        <p:nvSpPr>
          <p:cNvPr id="6" name="Google Shape;395;p36">
            <a:extLst>
              <a:ext uri="{FF2B5EF4-FFF2-40B4-BE49-F238E27FC236}">
                <a16:creationId xmlns:a16="http://schemas.microsoft.com/office/drawing/2014/main" id="{49722D87-11FA-0426-3899-43F19D7AA464}"/>
              </a:ext>
            </a:extLst>
          </p:cNvPr>
          <p:cNvSpPr txBox="1"/>
          <p:nvPr/>
        </p:nvSpPr>
        <p:spPr>
          <a:xfrm>
            <a:off x="893308" y="3483481"/>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05</a:t>
            </a:r>
            <a:endParaRPr sz="2800" b="1" i="0" u="none" strike="noStrike" cap="none" dirty="0">
              <a:solidFill>
                <a:srgbClr val="FF2905"/>
              </a:solidFill>
              <a:latin typeface="Avenir"/>
              <a:ea typeface="Avenir"/>
              <a:cs typeface="Avenir"/>
              <a:sym typeface="Avenir"/>
            </a:endParaRPr>
          </a:p>
        </p:txBody>
      </p:sp>
      <p:sp>
        <p:nvSpPr>
          <p:cNvPr id="7" name="Google Shape;395;p36">
            <a:extLst>
              <a:ext uri="{FF2B5EF4-FFF2-40B4-BE49-F238E27FC236}">
                <a16:creationId xmlns:a16="http://schemas.microsoft.com/office/drawing/2014/main" id="{ADB026C0-A36E-9823-1AFC-CE5CF0959F7A}"/>
              </a:ext>
            </a:extLst>
          </p:cNvPr>
          <p:cNvSpPr txBox="1"/>
          <p:nvPr/>
        </p:nvSpPr>
        <p:spPr>
          <a:xfrm>
            <a:off x="897118" y="3933061"/>
            <a:ext cx="625396" cy="5231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IN" sz="2800" b="1" i="0" u="none" strike="noStrike" cap="none" dirty="0">
                <a:solidFill>
                  <a:srgbClr val="FF2905"/>
                </a:solidFill>
                <a:latin typeface="Avenir"/>
                <a:ea typeface="Avenir"/>
                <a:cs typeface="Avenir"/>
                <a:sym typeface="Avenir"/>
              </a:rPr>
              <a:t>06</a:t>
            </a:r>
            <a:endParaRPr sz="2800" b="1" i="0" u="none" strike="noStrike" cap="none" dirty="0">
              <a:solidFill>
                <a:srgbClr val="FF2905"/>
              </a:solidFill>
              <a:latin typeface="Avenir"/>
              <a:ea typeface="Avenir"/>
              <a:cs typeface="Avenir"/>
              <a:sym typeface="Aveni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68BD9503-985B-5513-650D-C654A01E8CE6}"/>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4401CC16-1509-C4FA-D48D-E46806A238A6}"/>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6</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9F4E2553-013A-81B8-CAB0-BC4E94C76C9F}"/>
              </a:ext>
            </a:extLst>
          </p:cNvPr>
          <p:cNvSpPr txBox="1"/>
          <p:nvPr/>
        </p:nvSpPr>
        <p:spPr>
          <a:xfrm>
            <a:off x="581296" y="1449671"/>
            <a:ext cx="8368393" cy="2201180"/>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dirty="0">
                <a:solidFill>
                  <a:schemeClr val="tx1"/>
                </a:solidFill>
                <a:latin typeface="Avenir"/>
              </a:rPr>
              <a:t>Query performance refers to how efficiently Amazon Redshift executes SQL queries against large datasets, optimizing the use of system resources like CPU, memory, and I/O.</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Key Goals: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Minimize query execution time.</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Improve response times for users.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Efficiently scale queries with increasing data size and workload complexity.</a:t>
            </a:r>
          </a:p>
        </p:txBody>
      </p:sp>
      <p:sp>
        <p:nvSpPr>
          <p:cNvPr id="3" name="TextBox 2">
            <a:extLst>
              <a:ext uri="{FF2B5EF4-FFF2-40B4-BE49-F238E27FC236}">
                <a16:creationId xmlns:a16="http://schemas.microsoft.com/office/drawing/2014/main" id="{296C9EA5-64C3-0D4B-60CC-4770C9B8CC6D}"/>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Amazon Redshift Query Performance</a:t>
            </a:r>
          </a:p>
        </p:txBody>
      </p:sp>
    </p:spTree>
    <p:extLst>
      <p:ext uri="{BB962C8B-B14F-4D97-AF65-F5344CB8AC3E}">
        <p14:creationId xmlns:p14="http://schemas.microsoft.com/office/powerpoint/2010/main" val="2485305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130CEE4D-F216-D573-B19E-642F85835E4D}"/>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8AC760EF-323C-AEF1-B526-1ECE9A211258}"/>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7</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FB150AB3-CF03-10C9-986E-A31A33536144}"/>
              </a:ext>
            </a:extLst>
          </p:cNvPr>
          <p:cNvSpPr txBox="1"/>
          <p:nvPr/>
        </p:nvSpPr>
        <p:spPr>
          <a:xfrm>
            <a:off x="581296" y="1449671"/>
            <a:ext cx="8368393" cy="1931876"/>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Factors Impacting Query Performance:</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Data storage and distribution methods.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Indexing and sorting mechanisms.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Query execution strategy.</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Resource allocation and concurrency management.</a:t>
            </a:r>
          </a:p>
        </p:txBody>
      </p:sp>
      <p:sp>
        <p:nvSpPr>
          <p:cNvPr id="3" name="TextBox 2">
            <a:extLst>
              <a:ext uri="{FF2B5EF4-FFF2-40B4-BE49-F238E27FC236}">
                <a16:creationId xmlns:a16="http://schemas.microsoft.com/office/drawing/2014/main" id="{81BD78D1-B879-6BBF-8071-5C680D901753}"/>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Amazon Redshift Query Performance</a:t>
            </a:r>
          </a:p>
        </p:txBody>
      </p:sp>
    </p:spTree>
    <p:extLst>
      <p:ext uri="{BB962C8B-B14F-4D97-AF65-F5344CB8AC3E}">
        <p14:creationId xmlns:p14="http://schemas.microsoft.com/office/powerpoint/2010/main" val="1431906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AC5BE0D1-6566-CAA8-61F9-C15D40F24582}"/>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40D7BC7F-D807-7EDF-456E-E42243F2B713}"/>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8</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FF0C5463-7B59-2A24-4669-7995A9E7DC35}"/>
              </a:ext>
            </a:extLst>
          </p:cNvPr>
          <p:cNvSpPr txBox="1"/>
          <p:nvPr/>
        </p:nvSpPr>
        <p:spPr>
          <a:xfrm>
            <a:off x="581296" y="1449671"/>
            <a:ext cx="8368393" cy="2598725"/>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Query Execution Plans:</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Amazon Redshift’s query optimizer evaluates queries and selects the most efficient execution strategy.</a:t>
            </a:r>
          </a:p>
          <a:p>
            <a:pPr marL="571500" indent="-285750">
              <a:lnSpc>
                <a:spcPct val="125000"/>
              </a:lnSpc>
              <a:spcAft>
                <a:spcPts val="1000"/>
              </a:spcAft>
              <a:buFont typeface="Courier New" panose="02070309020205020404" pitchFamily="49" charset="0"/>
              <a:buChar char="o"/>
            </a:pPr>
            <a:r>
              <a:rPr lang="en-US" dirty="0">
                <a:solidFill>
                  <a:schemeClr val="tx1"/>
                </a:solidFill>
                <a:latin typeface="Avenir"/>
              </a:rPr>
              <a:t>Use the </a:t>
            </a:r>
            <a:r>
              <a:rPr lang="en-US" b="1" dirty="0">
                <a:solidFill>
                  <a:schemeClr val="tx1"/>
                </a:solidFill>
                <a:latin typeface="Avenir"/>
              </a:rPr>
              <a:t>EXPLAIN</a:t>
            </a:r>
            <a:r>
              <a:rPr lang="en-US" dirty="0">
                <a:solidFill>
                  <a:schemeClr val="tx1"/>
                </a:solidFill>
                <a:latin typeface="Avenir"/>
              </a:rPr>
              <a:t> command to analyze the query execution plan and identify inefficiencies (e.g., unnecessary scans, joins).</a:t>
            </a:r>
          </a:p>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Handling Large Queries: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Parallel Query Execution: </a:t>
            </a:r>
            <a:r>
              <a:rPr lang="en-US" dirty="0">
                <a:solidFill>
                  <a:schemeClr val="tx1"/>
                </a:solidFill>
                <a:latin typeface="Avenir"/>
              </a:rPr>
              <a:t>Redshift automatically splits large queries into parallel tasks across nodes.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Query Segmentation</a:t>
            </a:r>
            <a:r>
              <a:rPr lang="en-US" dirty="0">
                <a:solidFill>
                  <a:schemeClr val="tx1"/>
                </a:solidFill>
                <a:latin typeface="Avenir"/>
              </a:rPr>
              <a:t>: Break down complex queries into smaller, simpler ones for better parallelization.</a:t>
            </a:r>
          </a:p>
        </p:txBody>
      </p:sp>
      <p:sp>
        <p:nvSpPr>
          <p:cNvPr id="3" name="TextBox 2">
            <a:extLst>
              <a:ext uri="{FF2B5EF4-FFF2-40B4-BE49-F238E27FC236}">
                <a16:creationId xmlns:a16="http://schemas.microsoft.com/office/drawing/2014/main" id="{4D7E6A21-83D3-F4AA-463D-BA5FEED73622}"/>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Query Execution and Optimization</a:t>
            </a:r>
          </a:p>
        </p:txBody>
      </p:sp>
    </p:spTree>
    <p:extLst>
      <p:ext uri="{BB962C8B-B14F-4D97-AF65-F5344CB8AC3E}">
        <p14:creationId xmlns:p14="http://schemas.microsoft.com/office/powerpoint/2010/main" val="2809852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8">
          <a:extLst>
            <a:ext uri="{FF2B5EF4-FFF2-40B4-BE49-F238E27FC236}">
              <a16:creationId xmlns:a16="http://schemas.microsoft.com/office/drawing/2014/main" id="{0BE851CA-39D1-AC7B-91FF-163A6C236105}"/>
            </a:ext>
          </a:extLst>
        </p:cNvPr>
        <p:cNvGrpSpPr/>
        <p:nvPr/>
      </p:nvGrpSpPr>
      <p:grpSpPr>
        <a:xfrm>
          <a:off x="0" y="0"/>
          <a:ext cx="0" cy="0"/>
          <a:chOff x="0" y="0"/>
          <a:chExt cx="0" cy="0"/>
        </a:xfrm>
      </p:grpSpPr>
      <p:sp>
        <p:nvSpPr>
          <p:cNvPr id="320" name="Google Shape;320;p28">
            <a:extLst>
              <a:ext uri="{FF2B5EF4-FFF2-40B4-BE49-F238E27FC236}">
                <a16:creationId xmlns:a16="http://schemas.microsoft.com/office/drawing/2014/main" id="{1F967A27-4F8B-30E2-507E-C769C535771C}"/>
              </a:ext>
            </a:extLst>
          </p:cNvPr>
          <p:cNvSpPr txBox="1">
            <a:spLocks noGrp="1"/>
          </p:cNvSpPr>
          <p:nvPr>
            <p:ph type="sldNum" idx="12"/>
          </p:nvPr>
        </p:nvSpPr>
        <p:spPr>
          <a:xfrm>
            <a:off x="6511925" y="4767263"/>
            <a:ext cx="2057400" cy="274637"/>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900"/>
              <a:buFont typeface="Arial"/>
              <a:buNone/>
            </a:pPr>
            <a:fld id="{00000000-1234-1234-1234-123412341234}" type="slidenum">
              <a:rPr lang="en-IN" sz="900" b="0" i="0" u="none" strike="noStrike" cap="none">
                <a:solidFill>
                  <a:srgbClr val="FF0000"/>
                </a:solidFill>
                <a:latin typeface="Proxima Nova"/>
                <a:ea typeface="Proxima Nova"/>
                <a:cs typeface="Proxima Nova"/>
                <a:sym typeface="Proxima Nova"/>
              </a:rPr>
              <a:t>9</a:t>
            </a:fld>
            <a:endParaRPr sz="900" b="0" i="0" u="none" strike="noStrike" cap="none">
              <a:solidFill>
                <a:srgbClr val="FF0000"/>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B6BC874B-72B1-76EC-E6F8-D84A71F90EC5}"/>
              </a:ext>
            </a:extLst>
          </p:cNvPr>
          <p:cNvSpPr txBox="1"/>
          <p:nvPr/>
        </p:nvSpPr>
        <p:spPr>
          <a:xfrm>
            <a:off x="581296" y="1449671"/>
            <a:ext cx="8368393" cy="2072940"/>
          </a:xfrm>
          <a:prstGeom prst="rect">
            <a:avLst/>
          </a:prstGeom>
          <a:noFill/>
        </p:spPr>
        <p:txBody>
          <a:bodyPr wrap="square">
            <a:spAutoFit/>
          </a:bodyPr>
          <a:lstStyle/>
          <a:p>
            <a:pPr marL="285750" indent="-285750">
              <a:lnSpc>
                <a:spcPct val="125000"/>
              </a:lnSpc>
              <a:spcAft>
                <a:spcPts val="1000"/>
              </a:spcAft>
              <a:buFont typeface="Arial" panose="020B0604020202020204" pitchFamily="34" charset="0"/>
              <a:buChar char="•"/>
            </a:pPr>
            <a:r>
              <a:rPr lang="en-US" b="1" dirty="0">
                <a:solidFill>
                  <a:schemeClr val="tx1"/>
                </a:solidFill>
                <a:latin typeface="Avenir"/>
              </a:rPr>
              <a:t>Common Optimization Techniques:</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Predicate Pushdown: </a:t>
            </a:r>
            <a:r>
              <a:rPr lang="en-US" dirty="0">
                <a:solidFill>
                  <a:schemeClr val="tx1"/>
                </a:solidFill>
                <a:latin typeface="Avenir"/>
              </a:rPr>
              <a:t>Redshift pushes filters to the data scan level to minimize the amount of data processed.</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Join Optimization: </a:t>
            </a:r>
            <a:r>
              <a:rPr lang="en-US" dirty="0">
                <a:solidFill>
                  <a:schemeClr val="tx1"/>
                </a:solidFill>
                <a:latin typeface="Avenir"/>
              </a:rPr>
              <a:t>Properly order join types (e.g., HASH JOIN) based on the size of the tables involved.</a:t>
            </a:r>
          </a:p>
          <a:p>
            <a:pPr marL="571500" indent="-285750">
              <a:lnSpc>
                <a:spcPct val="125000"/>
              </a:lnSpc>
              <a:spcAft>
                <a:spcPts val="1000"/>
              </a:spcAft>
              <a:buFont typeface="Courier New" panose="02070309020205020404" pitchFamily="49" charset="0"/>
              <a:buChar char="o"/>
            </a:pPr>
            <a:r>
              <a:rPr lang="en-US" b="1" dirty="0">
                <a:solidFill>
                  <a:schemeClr val="tx1"/>
                </a:solidFill>
                <a:latin typeface="Avenir"/>
              </a:rPr>
              <a:t>Avoiding Full Table Scans: </a:t>
            </a:r>
            <a:r>
              <a:rPr lang="en-US" dirty="0">
                <a:solidFill>
                  <a:schemeClr val="tx1"/>
                </a:solidFill>
                <a:latin typeface="Avenir"/>
              </a:rPr>
              <a:t>Ensure queries use indexes and sort keys to avoid unnecessary full-table scans, especially on large tables.</a:t>
            </a:r>
          </a:p>
        </p:txBody>
      </p:sp>
      <p:sp>
        <p:nvSpPr>
          <p:cNvPr id="3" name="TextBox 2">
            <a:extLst>
              <a:ext uri="{FF2B5EF4-FFF2-40B4-BE49-F238E27FC236}">
                <a16:creationId xmlns:a16="http://schemas.microsoft.com/office/drawing/2014/main" id="{3F565A41-1922-9F64-6A10-670443DFF1D6}"/>
              </a:ext>
            </a:extLst>
          </p:cNvPr>
          <p:cNvSpPr txBox="1"/>
          <p:nvPr/>
        </p:nvSpPr>
        <p:spPr>
          <a:xfrm>
            <a:off x="581296" y="975896"/>
            <a:ext cx="5773783"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latin typeface="Avenir"/>
              </a:rPr>
              <a:t>Query Execution and Optimization</a:t>
            </a:r>
          </a:p>
        </p:txBody>
      </p:sp>
    </p:spTree>
    <p:extLst>
      <p:ext uri="{BB962C8B-B14F-4D97-AF65-F5344CB8AC3E}">
        <p14:creationId xmlns:p14="http://schemas.microsoft.com/office/powerpoint/2010/main" val="3295480924"/>
      </p:ext>
    </p:extLst>
  </p:cSld>
  <p:clrMapOvr>
    <a:masterClrMapping/>
  </p:clrMapOvr>
</p:sld>
</file>

<file path=ppt/theme/theme1.xml><?xml version="1.0" encoding="utf-8"?>
<a:theme xmlns:a="http://schemas.openxmlformats.org/drawingml/2006/main" name="MASTER_UPGRAD">
  <a:themeElements>
    <a:clrScheme name="upGrad">
      <a:dk1>
        <a:srgbClr val="000000"/>
      </a:dk1>
      <a:lt1>
        <a:srgbClr val="FFFFFF"/>
      </a:lt1>
      <a:dk2>
        <a:srgbClr val="000000"/>
      </a:dk2>
      <a:lt2>
        <a:srgbClr val="E7E6E6"/>
      </a:lt2>
      <a:accent1>
        <a:srgbClr val="0093FF"/>
      </a:accent1>
      <a:accent2>
        <a:srgbClr val="0BC296"/>
      </a:accent2>
      <a:accent3>
        <a:srgbClr val="A5A5A5"/>
      </a:accent3>
      <a:accent4>
        <a:srgbClr val="08C195"/>
      </a:accent4>
      <a:accent5>
        <a:srgbClr val="0094FC"/>
      </a:accent5>
      <a:accent6>
        <a:srgbClr val="FF2400"/>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195</TotalTime>
  <Words>1876</Words>
  <Application>Microsoft Office PowerPoint</Application>
  <PresentationFormat>On-screen Show (16:9)</PresentationFormat>
  <Paragraphs>256</Paragraphs>
  <Slides>33</Slides>
  <Notes>33</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Courier New</vt:lpstr>
      <vt:lpstr>Aptos Narrow</vt:lpstr>
      <vt:lpstr>Proxima Nova</vt:lpstr>
      <vt:lpstr>Arial</vt:lpstr>
      <vt:lpstr>EB Garamond SemiBold</vt:lpstr>
      <vt:lpstr>Avenir</vt:lpstr>
      <vt:lpstr>Calibri</vt:lpstr>
      <vt:lpstr>MASTER_UPGRAD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Rashmi Dhumal</dc:creator>
  <cp:lastModifiedBy>Nitin Kamble</cp:lastModifiedBy>
  <cp:revision>21</cp:revision>
  <dcterms:modified xsi:type="dcterms:W3CDTF">2025-03-07T05:36:42Z</dcterms:modified>
</cp:coreProperties>
</file>